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ppt" ContentType="application/vnd.ms-powerpoi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85F86D43-2931-48AB-AF96-AB04C74CACF2}" type="datetimeFigureOut">
              <a:rPr lang="ru-RU" smtClean="0"/>
              <a:t>23.09.2015</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228F0C3C-AE48-4889-BD41-8B0FB00479C0}" type="slidenum">
              <a:rPr lang="ru-RU" smtClean="0"/>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5F86D43-2931-48AB-AF96-AB04C74CACF2}" type="datetimeFigureOut">
              <a:rPr lang="ru-RU" smtClean="0"/>
              <a:t>23.09.2015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28F0C3C-AE48-4889-BD41-8B0FB00479C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5F86D43-2931-48AB-AF96-AB04C74CACF2}" type="datetimeFigureOut">
              <a:rPr lang="ru-RU" smtClean="0"/>
              <a:t>23.09.2015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28F0C3C-AE48-4889-BD41-8B0FB00479C0}"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274638"/>
            <a:ext cx="8229600" cy="58213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7"/>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9"/>
          <p:cNvSpPr>
            <a:spLocks noGrp="1" noChangeArrowheads="1"/>
          </p:cNvSpPr>
          <p:nvPr>
            <p:ph type="sldNum" sz="quarter" idx="12"/>
          </p:nvPr>
        </p:nvSpPr>
        <p:spPr>
          <a:ln/>
        </p:spPr>
        <p:txBody>
          <a:bodyPr/>
          <a:lstStyle>
            <a:lvl1pPr>
              <a:defRPr/>
            </a:lvl1pPr>
          </a:lstStyle>
          <a:p>
            <a:pPr>
              <a:defRPr/>
            </a:pPr>
            <a:fld id="{C2FD09C5-785A-44D3-95A9-E992C8A4F5F2}" type="slidenum">
              <a:rPr lang="zh-CN" altLang="en-US"/>
              <a:pPr>
                <a:defRPr/>
              </a:pPr>
              <a:t>‹#›</a:t>
            </a:fld>
            <a:endParaRPr lang="en-US" altLang="zh-CN"/>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5F86D43-2931-48AB-AF96-AB04C74CACF2}" type="datetimeFigureOut">
              <a:rPr lang="ru-RU" smtClean="0"/>
              <a:t>23.09.2015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28F0C3C-AE48-4889-BD41-8B0FB00479C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85F86D43-2931-48AB-AF96-AB04C74CACF2}" type="datetimeFigureOut">
              <a:rPr lang="ru-RU" smtClean="0"/>
              <a:t>23.09.2015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228F0C3C-AE48-4889-BD41-8B0FB00479C0}" type="slidenum">
              <a:rPr lang="ru-RU" smtClean="0"/>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5F86D43-2931-48AB-AF96-AB04C74CACF2}" type="datetimeFigureOut">
              <a:rPr lang="ru-RU" smtClean="0"/>
              <a:t>23.09.2015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228F0C3C-AE48-4889-BD41-8B0FB00479C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5F86D43-2931-48AB-AF96-AB04C74CACF2}" type="datetimeFigureOut">
              <a:rPr lang="ru-RU" smtClean="0"/>
              <a:t>23.09.2015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228F0C3C-AE48-4889-BD41-8B0FB00479C0}" type="slidenum">
              <a:rPr lang="ru-RU" smtClean="0"/>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5F86D43-2931-48AB-AF96-AB04C74CACF2}" type="datetimeFigureOut">
              <a:rPr lang="ru-RU" smtClean="0"/>
              <a:t>23.09.2015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228F0C3C-AE48-4889-BD41-8B0FB00479C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85F86D43-2931-48AB-AF96-AB04C74CACF2}" type="datetimeFigureOut">
              <a:rPr lang="ru-RU" smtClean="0"/>
              <a:t>23.09.2015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228F0C3C-AE48-4889-BD41-8B0FB00479C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5F86D43-2931-48AB-AF96-AB04C74CACF2}" type="datetimeFigureOut">
              <a:rPr lang="ru-RU" smtClean="0"/>
              <a:t>23.09.2015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228F0C3C-AE48-4889-BD41-8B0FB00479C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85F86D43-2931-48AB-AF96-AB04C74CACF2}" type="datetimeFigureOut">
              <a:rPr lang="ru-RU" smtClean="0"/>
              <a:t>23.09.2015</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228F0C3C-AE48-4889-BD41-8B0FB00479C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5F86D43-2931-48AB-AF96-AB04C74CACF2}" type="datetimeFigureOut">
              <a:rPr lang="ru-RU" smtClean="0"/>
              <a:t>23.09.2015</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28F0C3C-AE48-4889-BD41-8B0FB00479C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____________Microsoft_Office_PowerPoint_97-20031.ppt"/><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250825" y="333375"/>
            <a:ext cx="7493000" cy="1081088"/>
          </a:xfrm>
        </p:spPr>
        <p:txBody>
          <a:bodyPr/>
          <a:lstStyle/>
          <a:p>
            <a:pPr algn="l" eaLnBrk="1" hangingPunct="1">
              <a:defRPr/>
            </a:pPr>
            <a:r>
              <a:rPr lang="en-US" altLang="zh-CN" sz="4800" b="1" smtClean="0">
                <a:solidFill>
                  <a:srgbClr val="00FFFF"/>
                </a:solidFill>
              </a:rPr>
              <a:t>Linguistics</a:t>
            </a:r>
            <a:endParaRPr lang="zh-CN" altLang="en-US" sz="4800" b="1" smtClean="0">
              <a:solidFill>
                <a:srgbClr val="00FFFF"/>
              </a:solidFill>
            </a:endParaRPr>
          </a:p>
        </p:txBody>
      </p:sp>
      <p:sp>
        <p:nvSpPr>
          <p:cNvPr id="136195" name="Rectangle 3"/>
          <p:cNvSpPr>
            <a:spLocks noGrp="1" noChangeArrowheads="1"/>
          </p:cNvSpPr>
          <p:nvPr>
            <p:ph idx="1"/>
          </p:nvPr>
        </p:nvSpPr>
        <p:spPr>
          <a:xfrm>
            <a:off x="323850" y="1484313"/>
            <a:ext cx="8351838" cy="4752975"/>
          </a:xfrm>
        </p:spPr>
        <p:txBody>
          <a:bodyPr/>
          <a:lstStyle/>
          <a:p>
            <a:pPr eaLnBrk="1" hangingPunct="1">
              <a:spcBef>
                <a:spcPct val="50000"/>
              </a:spcBef>
              <a:buFont typeface="Wingdings" pitchFamily="2" charset="2"/>
              <a:buChar char="&amp;"/>
              <a:defRPr/>
            </a:pPr>
            <a:r>
              <a:rPr lang="en-US" altLang="zh-CN" b="1" smtClean="0">
                <a:solidFill>
                  <a:srgbClr val="FFFF00"/>
                </a:solidFill>
              </a:rPr>
              <a:t> </a:t>
            </a:r>
            <a:r>
              <a:rPr lang="en-US" altLang="zh-CN" b="1" smtClean="0">
                <a:latin typeface="Times New Roman" pitchFamily="18" charset="0"/>
              </a:rPr>
              <a:t>Linguistics can be defined as </a:t>
            </a:r>
            <a:r>
              <a:rPr lang="en-US" altLang="zh-CN" b="1" smtClean="0">
                <a:solidFill>
                  <a:srgbClr val="FFFF00"/>
                </a:solidFill>
                <a:latin typeface="Times New Roman" pitchFamily="18" charset="0"/>
              </a:rPr>
              <a:t>the scientific or </a:t>
            </a:r>
            <a:r>
              <a:rPr lang="en-US" altLang="zh-CN" b="1" smtClean="0">
                <a:solidFill>
                  <a:srgbClr val="FFFF00"/>
                </a:solidFill>
                <a:effectLst/>
                <a:latin typeface="Times New Roman" pitchFamily="18" charset="0"/>
              </a:rPr>
              <a:t>systematic</a:t>
            </a:r>
            <a:r>
              <a:rPr lang="en-US" altLang="zh-CN" b="1" smtClean="0">
                <a:solidFill>
                  <a:srgbClr val="FFFF00"/>
                </a:solidFill>
                <a:latin typeface="Times New Roman" pitchFamily="18" charset="0"/>
              </a:rPr>
              <a:t> study of language</a:t>
            </a:r>
            <a:r>
              <a:rPr lang="en-US" altLang="zh-CN" b="1" smtClean="0">
                <a:latin typeface="Times New Roman" pitchFamily="18" charset="0"/>
              </a:rPr>
              <a:t>. It is a science in the sense that it scientifically studies the rules, systems and principles of human languages.</a:t>
            </a:r>
          </a:p>
          <a:p>
            <a:pPr eaLnBrk="1" hangingPunct="1">
              <a:spcBef>
                <a:spcPct val="50000"/>
              </a:spcBef>
              <a:buFont typeface="Wingdings" pitchFamily="2" charset="2"/>
              <a:buChar char="&amp;"/>
              <a:defRPr/>
            </a:pPr>
            <a:endParaRPr lang="en-US" altLang="zh-CN" b="1" smtClean="0">
              <a:latin typeface="Times New Roman" pitchFamily="18" charset="0"/>
            </a:endParaRPr>
          </a:p>
          <a:p>
            <a:pPr eaLnBrk="1" hangingPunct="1">
              <a:spcBef>
                <a:spcPct val="50000"/>
              </a:spcBef>
              <a:buFont typeface="Wingdings" pitchFamily="2" charset="2"/>
              <a:buNone/>
              <a:defRPr/>
            </a:pPr>
            <a:endParaRPr lang="en-US" altLang="zh-CN" b="1" smtClean="0">
              <a:solidFill>
                <a:srgbClr val="FFFF00"/>
              </a:solidFill>
            </a:endParaRPr>
          </a:p>
          <a:p>
            <a:pPr eaLnBrk="1" hangingPunct="1">
              <a:defRPr/>
            </a:pPr>
            <a:endParaRPr lang="zh-CN" altLang="en-US" sz="2800" smtClean="0"/>
          </a:p>
        </p:txBody>
      </p:sp>
      <p:pic>
        <p:nvPicPr>
          <p:cNvPr id="47108" name="Picture 4" descr="7760ca08a2a268d23e"/>
          <p:cNvPicPr>
            <a:picLocks noChangeAspect="1" noChangeArrowheads="1" noCrop="1"/>
          </p:cNvPicPr>
          <p:nvPr/>
        </p:nvPicPr>
        <p:blipFill>
          <a:blip r:embed="rId2"/>
          <a:srcRect/>
          <a:stretch>
            <a:fillRect/>
          </a:stretch>
        </p:blipFill>
        <p:spPr bwMode="auto">
          <a:xfrm>
            <a:off x="6443663" y="4941888"/>
            <a:ext cx="2700337" cy="191611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0" y="0"/>
            <a:ext cx="8229600" cy="1143000"/>
          </a:xfrm>
        </p:spPr>
        <p:txBody>
          <a:bodyPr/>
          <a:lstStyle/>
          <a:p>
            <a:pPr algn="l" eaLnBrk="1" hangingPunct="1">
              <a:defRPr/>
            </a:pPr>
            <a:r>
              <a:rPr lang="en-US" altLang="zh-CN" b="1" smtClean="0">
                <a:solidFill>
                  <a:srgbClr val="FFFF00"/>
                </a:solidFill>
              </a:rPr>
              <a:t>Macrolinguistics</a:t>
            </a:r>
            <a:endParaRPr lang="zh-CN" altLang="en-US" b="1" smtClean="0">
              <a:solidFill>
                <a:srgbClr val="FFFF00"/>
              </a:solidFill>
            </a:endParaRPr>
          </a:p>
        </p:txBody>
      </p:sp>
      <p:sp>
        <p:nvSpPr>
          <p:cNvPr id="56323" name="Rectangle 3"/>
          <p:cNvSpPr>
            <a:spLocks noGrp="1" noChangeArrowheads="1"/>
          </p:cNvSpPr>
          <p:nvPr>
            <p:ph idx="1"/>
          </p:nvPr>
        </p:nvSpPr>
        <p:spPr>
          <a:xfrm>
            <a:off x="0" y="1268413"/>
            <a:ext cx="9144000" cy="5589587"/>
          </a:xfrm>
        </p:spPr>
        <p:txBody>
          <a:bodyPr/>
          <a:lstStyle/>
          <a:p>
            <a:pPr eaLnBrk="1" hangingPunct="1"/>
            <a:r>
              <a:rPr lang="en-US" altLang="zh-CN" sz="2800" b="1" smtClean="0">
                <a:solidFill>
                  <a:srgbClr val="FF3300"/>
                </a:solidFill>
                <a:effectLst/>
                <a:latin typeface="Times New Roman" pitchFamily="18" charset="0"/>
              </a:rPr>
              <a:t>Stylistics</a:t>
            </a:r>
            <a:r>
              <a:rPr lang="en-US" altLang="zh-CN" sz="2800" b="1" smtClean="0">
                <a:effectLst/>
                <a:latin typeface="Times New Roman" pitchFamily="18" charset="0"/>
              </a:rPr>
              <a:t> is the study of how literary effects can be related to linguistic features. It usually refers to the study of written language, including literary text, but it also investigates spoken language sometimes. </a:t>
            </a:r>
          </a:p>
          <a:p>
            <a:pPr eaLnBrk="1" hangingPunct="1"/>
            <a:r>
              <a:rPr lang="en-US" altLang="zh-CN" sz="2800" b="1" smtClean="0">
                <a:solidFill>
                  <a:srgbClr val="FF3300"/>
                </a:solidFill>
                <a:effectLst/>
                <a:latin typeface="Times New Roman" pitchFamily="18" charset="0"/>
              </a:rPr>
              <a:t>Discourse analysis</a:t>
            </a:r>
            <a:r>
              <a:rPr lang="en-US" altLang="zh-CN" sz="2800" b="1" smtClean="0">
                <a:effectLst/>
                <a:latin typeface="Times New Roman" pitchFamily="18" charset="0"/>
              </a:rPr>
              <a:t>, or text linguistics, is the study of the relationship between language and the contexts in which language is used. It deals with how sentences in spoken and written language form larger meaningful units. </a:t>
            </a:r>
          </a:p>
          <a:p>
            <a:pPr eaLnBrk="1" hangingPunct="1"/>
            <a:r>
              <a:rPr lang="en-US" altLang="zh-CN" sz="2800" b="1" smtClean="0">
                <a:solidFill>
                  <a:srgbClr val="FF3300"/>
                </a:solidFill>
                <a:effectLst/>
                <a:latin typeface="Times New Roman" pitchFamily="18" charset="0"/>
              </a:rPr>
              <a:t>Computational linguistics</a:t>
            </a:r>
            <a:r>
              <a:rPr lang="en-US" altLang="zh-CN" sz="2800" b="1" smtClean="0">
                <a:effectLst/>
                <a:latin typeface="Times New Roman" pitchFamily="18" charset="0"/>
              </a:rPr>
              <a:t> is an approach to linguistics which employs mathematical techniques, often with the help of a computer.</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idx="1"/>
          </p:nvPr>
        </p:nvSpPr>
        <p:spPr>
          <a:xfrm>
            <a:off x="250825" y="1412875"/>
            <a:ext cx="8497888" cy="4752975"/>
          </a:xfrm>
        </p:spPr>
        <p:txBody>
          <a:bodyPr/>
          <a:lstStyle/>
          <a:p>
            <a:pPr eaLnBrk="1" hangingPunct="1">
              <a:defRPr/>
            </a:pPr>
            <a:r>
              <a:rPr lang="en-US" altLang="zh-CN" b="1" smtClean="0">
                <a:solidFill>
                  <a:srgbClr val="FF3300"/>
                </a:solidFill>
                <a:effectLst/>
                <a:latin typeface="Times New Roman" pitchFamily="18" charset="0"/>
              </a:rPr>
              <a:t>Cognitive linguistics</a:t>
            </a:r>
            <a:r>
              <a:rPr lang="en-US" altLang="zh-CN" b="1" smtClean="0">
                <a:effectLst/>
                <a:latin typeface="Times New Roman" pitchFamily="18" charset="0"/>
              </a:rPr>
              <a:t> is an approach to the analysis of natural language that focuses on language as an instrument for organizing, processing, and conveying information. </a:t>
            </a:r>
          </a:p>
          <a:p>
            <a:pPr eaLnBrk="1" hangingPunct="1">
              <a:defRPr/>
            </a:pPr>
            <a:r>
              <a:rPr lang="en-US" altLang="zh-CN" b="1" smtClean="0">
                <a:solidFill>
                  <a:srgbClr val="FF3300"/>
                </a:solidFill>
                <a:effectLst/>
                <a:latin typeface="Times New Roman" pitchFamily="18" charset="0"/>
              </a:rPr>
              <a:t>Applied linguistics</a:t>
            </a:r>
            <a:r>
              <a:rPr lang="en-US" altLang="zh-CN" b="1" smtClean="0">
                <a:effectLst/>
                <a:latin typeface="Times New Roman" pitchFamily="18" charset="0"/>
              </a:rPr>
              <a:t> is primarily concerned with the application of linguistic theories, methods and findings to the elucidation of language problems which have arisen in other areas of experience.</a:t>
            </a:r>
            <a:endParaRPr lang="zh-CN" altLang="en-US" smtClean="0"/>
          </a:p>
        </p:txBody>
      </p:sp>
      <p:sp>
        <p:nvSpPr>
          <p:cNvPr id="124932" name="Rectangle 4"/>
          <p:cNvSpPr>
            <a:spLocks noChangeArrowheads="1"/>
          </p:cNvSpPr>
          <p:nvPr/>
        </p:nvSpPr>
        <p:spPr bwMode="auto">
          <a:xfrm>
            <a:off x="0" y="260350"/>
            <a:ext cx="8229600" cy="1143000"/>
          </a:xfrm>
          <a:prstGeom prst="rect">
            <a:avLst/>
          </a:prstGeom>
          <a:noFill/>
          <a:ln w="9525">
            <a:noFill/>
            <a:miter lim="800000"/>
            <a:headEnd/>
            <a:tailEnd/>
          </a:ln>
          <a:effectLst/>
        </p:spPr>
        <p:txBody>
          <a:bodyPr anchor="ctr"/>
          <a:lstStyle/>
          <a:p>
            <a:pPr>
              <a:defRPr/>
            </a:pPr>
            <a:r>
              <a:rPr kumimoji="0" lang="en-US" altLang="zh-CN" sz="4400" b="1">
                <a:solidFill>
                  <a:srgbClr val="FFFF00"/>
                </a:solidFill>
                <a:effectLst>
                  <a:outerShdw blurRad="38100" dist="38100" dir="2700000" algn="tl">
                    <a:srgbClr val="000000"/>
                  </a:outerShdw>
                </a:effectLst>
                <a:latin typeface="Tahoma" pitchFamily="34" charset="0"/>
              </a:rPr>
              <a:t>Macrolinguistics</a:t>
            </a:r>
            <a:endParaRPr kumimoji="0" lang="zh-CN" altLang="en-US" sz="4400" b="1">
              <a:solidFill>
                <a:srgbClr val="FFFF00"/>
              </a:solidFill>
              <a:effectLst>
                <a:outerShdw blurRad="38100" dist="38100" dir="2700000" algn="tl">
                  <a:srgbClr val="000000"/>
                </a:outerShdw>
              </a:effectLst>
              <a:latin typeface="Tahoma"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Grp="1" noChangeArrowheads="1"/>
          </p:cNvSpPr>
          <p:nvPr>
            <p:ph type="title"/>
          </p:nvPr>
        </p:nvSpPr>
        <p:spPr>
          <a:xfrm>
            <a:off x="0" y="188913"/>
            <a:ext cx="9144000" cy="836612"/>
          </a:xfrm>
        </p:spPr>
        <p:txBody>
          <a:bodyPr>
            <a:normAutofit fontScale="90000"/>
          </a:bodyPr>
          <a:lstStyle/>
          <a:p>
            <a:pPr algn="l" eaLnBrk="1" hangingPunct="1">
              <a:defRPr/>
            </a:pPr>
            <a:r>
              <a:rPr lang="en-US" altLang="zh-CN" b="1" smtClean="0"/>
              <a:t/>
            </a:r>
            <a:br>
              <a:rPr lang="en-US" altLang="zh-CN" b="1" smtClean="0"/>
            </a:br>
            <a:r>
              <a:rPr lang="en-US" altLang="zh-CN" sz="3600" b="1" smtClean="0">
                <a:solidFill>
                  <a:srgbClr val="00FFFF"/>
                </a:solidFill>
              </a:rPr>
              <a:t>Important distinctions in linguistics</a:t>
            </a:r>
            <a:br>
              <a:rPr lang="en-US" altLang="zh-CN" sz="3600" b="1" smtClean="0">
                <a:solidFill>
                  <a:srgbClr val="00FFFF"/>
                </a:solidFill>
              </a:rPr>
            </a:br>
            <a:endParaRPr lang="zh-CN" altLang="en-US" sz="3600" b="1" smtClean="0">
              <a:solidFill>
                <a:srgbClr val="00FFFF"/>
              </a:solidFill>
            </a:endParaRPr>
          </a:p>
        </p:txBody>
      </p:sp>
      <p:sp>
        <p:nvSpPr>
          <p:cNvPr id="113667" name="Rectangle 3"/>
          <p:cNvSpPr>
            <a:spLocks noGrp="1" noChangeArrowheads="1"/>
          </p:cNvSpPr>
          <p:nvPr>
            <p:ph idx="1"/>
          </p:nvPr>
        </p:nvSpPr>
        <p:spPr>
          <a:xfrm>
            <a:off x="0" y="1341438"/>
            <a:ext cx="8820150" cy="4495800"/>
          </a:xfrm>
        </p:spPr>
        <p:txBody>
          <a:bodyPr/>
          <a:lstStyle/>
          <a:p>
            <a:pPr eaLnBrk="1" hangingPunct="1">
              <a:defRPr/>
            </a:pPr>
            <a:r>
              <a:rPr lang="zh-CN" altLang="en-US" smtClean="0"/>
              <a:t> </a:t>
            </a:r>
            <a:r>
              <a:rPr lang="en-US" altLang="zh-CN" b="1" smtClean="0">
                <a:solidFill>
                  <a:srgbClr val="FFFF00"/>
                </a:solidFill>
                <a:effectLst/>
                <a:latin typeface="Times New Roman" pitchFamily="18" charset="0"/>
              </a:rPr>
              <a:t>Descriptive vs. prescriptive</a:t>
            </a:r>
            <a:r>
              <a:rPr lang="zh-CN" altLang="en-US" b="1" smtClean="0">
                <a:effectLst/>
                <a:latin typeface="Times New Roman" pitchFamily="18" charset="0"/>
              </a:rPr>
              <a:t>（描述和规定）</a:t>
            </a:r>
          </a:p>
          <a:p>
            <a:pPr algn="just" eaLnBrk="1" hangingPunct="1">
              <a:buFontTx/>
              <a:buNone/>
              <a:defRPr/>
            </a:pPr>
            <a:r>
              <a:rPr lang="en-US" altLang="zh-CN" smtClean="0">
                <a:effectLst/>
                <a:latin typeface="Times New Roman" pitchFamily="18" charset="0"/>
              </a:rPr>
              <a:t>      </a:t>
            </a:r>
            <a:r>
              <a:rPr lang="en-US" altLang="zh-CN" sz="2800" b="1" smtClean="0">
                <a:effectLst/>
                <a:latin typeface="Times New Roman" pitchFamily="18" charset="0"/>
              </a:rPr>
              <a:t>If a linguistic study describes and analyzes the language people actually use, it is said to be </a:t>
            </a:r>
            <a:r>
              <a:rPr lang="en-US" altLang="zh-CN" sz="2800" b="1" u="sng" smtClean="0">
                <a:effectLst/>
                <a:latin typeface="Times New Roman" pitchFamily="18" charset="0"/>
              </a:rPr>
              <a:t>descriptive</a:t>
            </a:r>
            <a:r>
              <a:rPr lang="en-US" altLang="zh-CN" sz="2800" b="1" smtClean="0">
                <a:effectLst/>
                <a:latin typeface="Times New Roman" pitchFamily="18" charset="0"/>
              </a:rPr>
              <a:t>; if it aims to lay down rules for “correct” behavior, i. e., to tell people what they should say and what they should not say, it is said to be </a:t>
            </a:r>
            <a:r>
              <a:rPr lang="en-US" altLang="zh-CN" sz="2800" b="1" u="sng" smtClean="0">
                <a:effectLst/>
                <a:latin typeface="Times New Roman" pitchFamily="18" charset="0"/>
              </a:rPr>
              <a:t>prescriptive</a:t>
            </a:r>
            <a:r>
              <a:rPr lang="en-US" altLang="zh-CN" sz="2800" b="1" smtClean="0">
                <a:effectLst/>
                <a:latin typeface="Times New Roman" pitchFamily="18" charset="0"/>
              </a:rPr>
              <a:t>.</a:t>
            </a:r>
          </a:p>
          <a:p>
            <a:pPr eaLnBrk="1" hangingPunct="1">
              <a:buFontTx/>
              <a:buNone/>
              <a:defRPr/>
            </a:pPr>
            <a:endParaRPr lang="en-US" altLang="zh-CN" sz="2800" b="1" smtClean="0">
              <a:effectLst/>
              <a:latin typeface="Times New Roman" pitchFamily="18" charset="0"/>
            </a:endParaRPr>
          </a:p>
          <a:p>
            <a:pPr eaLnBrk="1" hangingPunct="1">
              <a:buFontTx/>
              <a:buNone/>
              <a:defRPr/>
            </a:pPr>
            <a:endParaRPr lang="zh-CN" altLang="en-US" smtClean="0">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defRPr/>
            </a:pPr>
            <a:r>
              <a:rPr lang="en-US" altLang="zh-CN" b="1" smtClean="0">
                <a:solidFill>
                  <a:srgbClr val="FFFF00"/>
                </a:solidFill>
                <a:latin typeface="Times New Roman" pitchFamily="18" charset="0"/>
              </a:rPr>
              <a:t>Descriptive vs. prescriptive</a:t>
            </a:r>
          </a:p>
        </p:txBody>
      </p:sp>
      <p:sp>
        <p:nvSpPr>
          <p:cNvPr id="161795" name="Rectangle 3"/>
          <p:cNvSpPr>
            <a:spLocks noGrp="1" noChangeArrowheads="1"/>
          </p:cNvSpPr>
          <p:nvPr>
            <p:ph idx="1"/>
          </p:nvPr>
        </p:nvSpPr>
        <p:spPr/>
        <p:txBody>
          <a:bodyPr/>
          <a:lstStyle/>
          <a:p>
            <a:pPr eaLnBrk="1" hangingPunct="1">
              <a:defRPr/>
            </a:pPr>
            <a:r>
              <a:rPr lang="en-US" altLang="zh-CN" sz="4400" smtClean="0">
                <a:solidFill>
                  <a:srgbClr val="FF0066"/>
                </a:solidFill>
              </a:rPr>
              <a:t> </a:t>
            </a:r>
            <a:r>
              <a:rPr lang="en-US" altLang="zh-CN" b="1" smtClean="0">
                <a:solidFill>
                  <a:srgbClr val="FF0066"/>
                </a:solidFill>
                <a:effectLst/>
                <a:latin typeface="Times New Roman" pitchFamily="18" charset="0"/>
              </a:rPr>
              <a:t>Don't say X.</a:t>
            </a:r>
          </a:p>
          <a:p>
            <a:pPr eaLnBrk="1" hangingPunct="1">
              <a:buFont typeface="Wingdings" pitchFamily="2" charset="2"/>
              <a:buNone/>
              <a:defRPr/>
            </a:pPr>
            <a:r>
              <a:rPr lang="en-US" altLang="zh-CN" b="1" smtClean="0">
                <a:solidFill>
                  <a:srgbClr val="FF0066"/>
                </a:solidFill>
                <a:effectLst/>
                <a:latin typeface="Times New Roman" pitchFamily="18" charset="0"/>
              </a:rPr>
              <a:t>     People don't say X.</a:t>
            </a:r>
          </a:p>
          <a:p>
            <a:pPr eaLnBrk="1" hangingPunct="1">
              <a:defRPr/>
            </a:pPr>
            <a:r>
              <a:rPr lang="en-US" altLang="zh-CN" b="1" smtClean="0">
                <a:effectLst/>
                <a:latin typeface="Times New Roman" pitchFamily="18" charset="0"/>
              </a:rPr>
              <a:t>The first is a prescriptive command, while the second is a descriptive statement. </a:t>
            </a:r>
          </a:p>
          <a:p>
            <a:pPr eaLnBrk="1" hangingPunct="1">
              <a:defRPr/>
            </a:pPr>
            <a:r>
              <a:rPr lang="en-US" altLang="zh-CN" b="1" smtClean="0">
                <a:effectLst/>
                <a:latin typeface="Times New Roman" pitchFamily="18" charset="0"/>
              </a:rPr>
              <a:t>The distinction lies in prescribing how things ought to be and describing how things are.</a:t>
            </a:r>
          </a:p>
          <a:p>
            <a:pPr eaLnBrk="1" hangingPunct="1">
              <a:defRPr/>
            </a:pPr>
            <a:endParaRPr lang="zh-CN" altLang="en-US" b="1" smtClean="0">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7" name="Rectangle 5"/>
          <p:cNvSpPr>
            <a:spLocks noGrp="1" noChangeArrowheads="1"/>
          </p:cNvSpPr>
          <p:nvPr>
            <p:ph type="title"/>
          </p:nvPr>
        </p:nvSpPr>
        <p:spPr/>
        <p:txBody>
          <a:bodyPr/>
          <a:lstStyle/>
          <a:p>
            <a:pPr eaLnBrk="1" hangingPunct="1">
              <a:defRPr/>
            </a:pPr>
            <a:r>
              <a:rPr lang="en-US" altLang="zh-CN" b="1" smtClean="0">
                <a:solidFill>
                  <a:srgbClr val="FFFF00"/>
                </a:solidFill>
              </a:rPr>
              <a:t>Descriptive vs. prescriptive</a:t>
            </a:r>
          </a:p>
        </p:txBody>
      </p:sp>
      <p:sp>
        <p:nvSpPr>
          <p:cNvPr id="60418" name="Rectangle 3"/>
          <p:cNvSpPr>
            <a:spLocks noGrp="1" noChangeArrowheads="1"/>
          </p:cNvSpPr>
          <p:nvPr>
            <p:ph idx="1"/>
          </p:nvPr>
        </p:nvSpPr>
        <p:spPr>
          <a:xfrm>
            <a:off x="0" y="1341438"/>
            <a:ext cx="8893175" cy="5113337"/>
          </a:xfrm>
        </p:spPr>
        <p:txBody>
          <a:bodyPr/>
          <a:lstStyle/>
          <a:p>
            <a:pPr eaLnBrk="1" hangingPunct="1"/>
            <a:r>
              <a:rPr lang="en-US" altLang="zh-CN" sz="2800" b="1" smtClean="0">
                <a:effectLst/>
                <a:latin typeface="Times New Roman" pitchFamily="18" charset="0"/>
              </a:rPr>
              <a:t>Most modern linguistics is descriptive. It attempts to describe what people actually say. Traditional grammars told people how to use a language. </a:t>
            </a:r>
          </a:p>
          <a:p>
            <a:pPr eaLnBrk="1" hangingPunct="1"/>
            <a:r>
              <a:rPr lang="en-US" altLang="zh-CN" sz="2800" b="1" smtClean="0">
                <a:effectLst/>
                <a:latin typeface="Times New Roman" pitchFamily="18" charset="0"/>
              </a:rPr>
              <a:t>As traditional grammars tried to lay down rules, they are often called prescriptive.</a:t>
            </a:r>
          </a:p>
          <a:p>
            <a:pPr eaLnBrk="1" hangingPunct="1"/>
            <a:r>
              <a:rPr lang="en-US" altLang="zh-CN" sz="2800" b="1" smtClean="0">
                <a:effectLst/>
                <a:latin typeface="Times New Roman" pitchFamily="18" charset="0"/>
              </a:rPr>
              <a:t>Descriptive grammars attempt to tell what is in the language, while prescriptive grammars tell people what should be in the language. </a:t>
            </a:r>
          </a:p>
          <a:p>
            <a:pPr eaLnBrk="1" hangingPunct="1"/>
            <a:r>
              <a:rPr lang="en-US" altLang="zh-CN" sz="2800" b="1" smtClean="0">
                <a:effectLst/>
                <a:latin typeface="Times New Roman" pitchFamily="18" charset="0"/>
              </a:rPr>
              <a:t>Language changes and develops. The changes should be observed and described. This does not deny that languages have rules.</a:t>
            </a:r>
          </a:p>
          <a:p>
            <a:pPr eaLnBrk="1" hangingPunct="1"/>
            <a:endParaRPr lang="zh-CN" altLang="en-US" sz="2800" b="1" smtClean="0">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Grp="1" noRot="1" noChangeArrowheads="1"/>
          </p:cNvSpPr>
          <p:nvPr>
            <p:ph type="title"/>
          </p:nvPr>
        </p:nvSpPr>
        <p:spPr>
          <a:xfrm>
            <a:off x="0" y="404813"/>
            <a:ext cx="8893175" cy="836612"/>
          </a:xfrm>
        </p:spPr>
        <p:txBody>
          <a:bodyPr>
            <a:normAutofit fontScale="90000"/>
          </a:bodyPr>
          <a:lstStyle/>
          <a:p>
            <a:pPr algn="l" eaLnBrk="1" hangingPunct="1">
              <a:defRPr/>
            </a:pPr>
            <a:r>
              <a:rPr lang="en-US" altLang="zh-CN" b="1" smtClean="0"/>
              <a:t/>
            </a:r>
            <a:br>
              <a:rPr lang="en-US" altLang="zh-CN" b="1" smtClean="0"/>
            </a:br>
            <a:r>
              <a:rPr lang="en-US" altLang="zh-CN" sz="3600" b="1" smtClean="0">
                <a:solidFill>
                  <a:srgbClr val="00FFFF"/>
                </a:solidFill>
              </a:rPr>
              <a:t>Important distinctions in linguistics</a:t>
            </a:r>
            <a:br>
              <a:rPr lang="en-US" altLang="zh-CN" sz="3600" b="1" smtClean="0">
                <a:solidFill>
                  <a:srgbClr val="00FFFF"/>
                </a:solidFill>
              </a:rPr>
            </a:br>
            <a:endParaRPr lang="zh-CN" altLang="en-US" sz="3600" b="1" smtClean="0">
              <a:solidFill>
                <a:srgbClr val="00FFFF"/>
              </a:solidFill>
            </a:endParaRPr>
          </a:p>
        </p:txBody>
      </p:sp>
      <p:sp>
        <p:nvSpPr>
          <p:cNvPr id="61442" name="Rectangle 3"/>
          <p:cNvSpPr>
            <a:spLocks noGrp="1" noChangeArrowheads="1"/>
          </p:cNvSpPr>
          <p:nvPr>
            <p:ph idx="1"/>
          </p:nvPr>
        </p:nvSpPr>
        <p:spPr>
          <a:xfrm>
            <a:off x="0" y="1341438"/>
            <a:ext cx="9144000" cy="5516562"/>
          </a:xfrm>
        </p:spPr>
        <p:txBody>
          <a:bodyPr/>
          <a:lstStyle/>
          <a:p>
            <a:pPr eaLnBrk="1" hangingPunct="1">
              <a:buFont typeface="Wingdings" pitchFamily="2" charset="2"/>
              <a:buNone/>
            </a:pPr>
            <a:r>
              <a:rPr lang="en-US" altLang="zh-CN" sz="3600" b="1" smtClean="0">
                <a:solidFill>
                  <a:srgbClr val="FFFF00"/>
                </a:solidFill>
                <a:effectLst/>
                <a:latin typeface="Times New Roman" pitchFamily="18" charset="0"/>
              </a:rPr>
              <a:t> Synchronic  vs. Diachronic</a:t>
            </a:r>
            <a:endParaRPr lang="zh-CN" altLang="en-US" sz="3600" b="1" smtClean="0">
              <a:solidFill>
                <a:srgbClr val="FFFF00"/>
              </a:solidFill>
              <a:effectLst/>
              <a:latin typeface="Times New Roman" pitchFamily="18" charset="0"/>
            </a:endParaRPr>
          </a:p>
          <a:p>
            <a:pPr eaLnBrk="1" hangingPunct="1"/>
            <a:r>
              <a:rPr lang="en-US" altLang="zh-CN" sz="2800" b="1" smtClean="0">
                <a:solidFill>
                  <a:srgbClr val="FFFFFF"/>
                </a:solidFill>
                <a:effectLst/>
                <a:latin typeface="Times New Roman" pitchFamily="18" charset="0"/>
              </a:rPr>
              <a:t>Language can be studied at a given point in time or over time.</a:t>
            </a:r>
          </a:p>
          <a:p>
            <a:pPr eaLnBrk="1" hangingPunct="1"/>
            <a:r>
              <a:rPr lang="en-US" altLang="zh-CN" sz="2800" b="1" smtClean="0">
                <a:solidFill>
                  <a:srgbClr val="FFFFFF"/>
                </a:solidFill>
                <a:effectLst/>
                <a:latin typeface="Times New Roman" pitchFamily="18" charset="0"/>
              </a:rPr>
              <a:t>When we study language at one particular time /at some point of time in history, it is called synchronic linguistics. </a:t>
            </a:r>
          </a:p>
          <a:p>
            <a:pPr eaLnBrk="1" hangingPunct="1"/>
            <a:r>
              <a:rPr lang="en-US" altLang="zh-CN" sz="2800" b="1" smtClean="0">
                <a:solidFill>
                  <a:srgbClr val="FFFFFF"/>
                </a:solidFill>
                <a:effectLst/>
                <a:latin typeface="Times New Roman" pitchFamily="18" charset="0"/>
              </a:rPr>
              <a:t>When we study language developments through time, it is called diachronic or historical linguistics. </a:t>
            </a:r>
          </a:p>
          <a:p>
            <a:pPr eaLnBrk="1" hangingPunct="1"/>
            <a:r>
              <a:rPr lang="en-US" altLang="zh-CN" sz="2800" b="1" smtClean="0">
                <a:solidFill>
                  <a:srgbClr val="FFFFFF"/>
                </a:solidFill>
                <a:effectLst/>
                <a:latin typeface="Times New Roman" pitchFamily="18" charset="0"/>
              </a:rPr>
              <a:t>Synchronic linguistics focuses on the state of language at any point in history while diachronic linguistics focuses on the differences in two or more than two states of language over decades or centuries.</a:t>
            </a:r>
            <a:endParaRPr lang="zh-CN" altLang="en-US" sz="2800" b="1" smtClean="0">
              <a:solidFill>
                <a:srgbClr val="FFFFFF"/>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ph/>
          </p:nvPr>
        </p:nvGraphicFramePr>
        <p:xfrm>
          <a:off x="2286000" y="1471613"/>
          <a:ext cx="4572000" cy="3429000"/>
        </p:xfrm>
        <a:graphic>
          <a:graphicData uri="http://schemas.openxmlformats.org/presentationml/2006/ole">
            <p:oleObj spid="_x0000_s1026" name="演示文稿" r:id="rId3" imgW="4572112" imgH="3429000" progId="PowerPoint.Show.8">
              <p:embed/>
            </p:oleObj>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2" name="Rectangle 6"/>
          <p:cNvSpPr>
            <a:spLocks noGrp="1" noRot="1" noChangeArrowheads="1"/>
          </p:cNvSpPr>
          <p:nvPr>
            <p:ph type="title"/>
          </p:nvPr>
        </p:nvSpPr>
        <p:spPr>
          <a:xfrm>
            <a:off x="0" y="0"/>
            <a:ext cx="9144000" cy="836613"/>
          </a:xfrm>
        </p:spPr>
        <p:txBody>
          <a:bodyPr>
            <a:normAutofit fontScale="90000"/>
          </a:bodyPr>
          <a:lstStyle/>
          <a:p>
            <a:pPr algn="l" eaLnBrk="1" hangingPunct="1">
              <a:defRPr/>
            </a:pPr>
            <a:r>
              <a:rPr lang="en-US" altLang="zh-CN" b="1" smtClean="0"/>
              <a:t/>
            </a:r>
            <a:br>
              <a:rPr lang="en-US" altLang="zh-CN" b="1" smtClean="0"/>
            </a:br>
            <a:r>
              <a:rPr lang="en-US" altLang="zh-CN" sz="3600" b="1" smtClean="0">
                <a:solidFill>
                  <a:srgbClr val="00FFFF"/>
                </a:solidFill>
              </a:rPr>
              <a:t>Important distinctions in linguistics</a:t>
            </a:r>
            <a:r>
              <a:rPr lang="en-US" altLang="zh-CN" sz="3600" b="1" smtClean="0">
                <a:solidFill>
                  <a:srgbClr val="FF3300"/>
                </a:solidFill>
              </a:rPr>
              <a:t/>
            </a:r>
            <a:br>
              <a:rPr lang="en-US" altLang="zh-CN" sz="3600" b="1" smtClean="0">
                <a:solidFill>
                  <a:srgbClr val="FF3300"/>
                </a:solidFill>
              </a:rPr>
            </a:br>
            <a:endParaRPr lang="zh-CN" altLang="en-US" sz="3600" b="1" smtClean="0">
              <a:solidFill>
                <a:srgbClr val="FF3300"/>
              </a:solidFill>
            </a:endParaRPr>
          </a:p>
        </p:txBody>
      </p:sp>
      <p:sp>
        <p:nvSpPr>
          <p:cNvPr id="45059" name="Rectangle 3"/>
          <p:cNvSpPr>
            <a:spLocks noGrp="1" noChangeArrowheads="1"/>
          </p:cNvSpPr>
          <p:nvPr>
            <p:ph idx="1"/>
          </p:nvPr>
        </p:nvSpPr>
        <p:spPr>
          <a:xfrm>
            <a:off x="0" y="1052513"/>
            <a:ext cx="9144000" cy="5805487"/>
          </a:xfrm>
        </p:spPr>
        <p:txBody>
          <a:bodyPr/>
          <a:lstStyle/>
          <a:p>
            <a:pPr eaLnBrk="1" hangingPunct="1">
              <a:lnSpc>
                <a:spcPct val="80000"/>
              </a:lnSpc>
              <a:defRPr/>
            </a:pPr>
            <a:r>
              <a:rPr lang="en-US" altLang="zh-CN" b="1" smtClean="0"/>
              <a:t> </a:t>
            </a:r>
            <a:r>
              <a:rPr lang="en-US" altLang="zh-CN" b="1" smtClean="0">
                <a:solidFill>
                  <a:srgbClr val="FFFF00"/>
                </a:solidFill>
                <a:effectLst/>
                <a:latin typeface="Times New Roman" pitchFamily="18" charset="0"/>
              </a:rPr>
              <a:t>Langue vs. Parole</a:t>
            </a:r>
          </a:p>
          <a:p>
            <a:pPr eaLnBrk="1" hangingPunct="1">
              <a:lnSpc>
                <a:spcPct val="80000"/>
              </a:lnSpc>
              <a:buFont typeface="Wingdings" pitchFamily="2" charset="2"/>
              <a:buNone/>
              <a:defRPr/>
            </a:pPr>
            <a:r>
              <a:rPr lang="en-US" altLang="zh-CN" sz="2000" b="1" smtClean="0">
                <a:effectLst/>
                <a:latin typeface="Times New Roman" pitchFamily="18" charset="0"/>
              </a:rPr>
              <a:t>        </a:t>
            </a:r>
            <a:r>
              <a:rPr lang="en-US" altLang="zh-CN" sz="2800" b="1" smtClean="0">
                <a:effectLst/>
                <a:latin typeface="Times New Roman" pitchFamily="18" charset="0"/>
              </a:rPr>
              <a:t>The distinction made by Swiss linguist F. de  Saussure in the early 20</a:t>
            </a:r>
            <a:r>
              <a:rPr lang="en-US" altLang="zh-CN" sz="2800" b="1" baseline="30000" smtClean="0">
                <a:effectLst/>
                <a:latin typeface="Times New Roman" pitchFamily="18" charset="0"/>
              </a:rPr>
              <a:t>th</a:t>
            </a:r>
            <a:r>
              <a:rPr lang="en-US" altLang="zh-CN" sz="2800" b="1" smtClean="0">
                <a:effectLst/>
                <a:latin typeface="Times New Roman" pitchFamily="18" charset="0"/>
              </a:rPr>
              <a:t> century. </a:t>
            </a:r>
          </a:p>
          <a:p>
            <a:pPr eaLnBrk="1" hangingPunct="1">
              <a:lnSpc>
                <a:spcPct val="80000"/>
              </a:lnSpc>
              <a:buFont typeface="Wingdings" pitchFamily="2" charset="2"/>
              <a:buNone/>
              <a:defRPr/>
            </a:pPr>
            <a:r>
              <a:rPr lang="en-US" altLang="zh-CN" sz="2800" b="1" smtClean="0">
                <a:effectLst/>
                <a:latin typeface="Times New Roman" pitchFamily="18" charset="0"/>
              </a:rPr>
              <a:t>      Langue and parole are French words. </a:t>
            </a:r>
          </a:p>
          <a:p>
            <a:pPr eaLnBrk="1" hangingPunct="1">
              <a:lnSpc>
                <a:spcPct val="80000"/>
              </a:lnSpc>
              <a:buFont typeface="Wingdings" pitchFamily="2" charset="2"/>
              <a:buNone/>
              <a:defRPr/>
            </a:pPr>
            <a:r>
              <a:rPr lang="en-US" altLang="zh-CN" sz="2800" b="1" smtClean="0">
                <a:effectLst/>
                <a:latin typeface="Times New Roman" pitchFamily="18" charset="0"/>
              </a:rPr>
              <a:t>      Langue refers to the abstract linguistic system shared by all the members of a speech community, and parole refers to the realization of langue in actual use. </a:t>
            </a:r>
          </a:p>
          <a:p>
            <a:pPr eaLnBrk="1" hangingPunct="1">
              <a:lnSpc>
                <a:spcPct val="80000"/>
              </a:lnSpc>
              <a:buFontTx/>
              <a:buNone/>
              <a:defRPr/>
            </a:pPr>
            <a:r>
              <a:rPr lang="en-US" altLang="zh-CN" sz="2800" b="1" smtClean="0">
                <a:effectLst/>
                <a:latin typeface="Times New Roman" pitchFamily="18" charset="0"/>
              </a:rPr>
              <a:t>      Langue is the set of conventions and rules which language users all have to abide by, and parole is the concrete use of the conventions and the application of the rules. </a:t>
            </a:r>
          </a:p>
          <a:p>
            <a:pPr eaLnBrk="1" hangingPunct="1">
              <a:lnSpc>
                <a:spcPct val="80000"/>
              </a:lnSpc>
              <a:buFontTx/>
              <a:buNone/>
              <a:defRPr/>
            </a:pPr>
            <a:r>
              <a:rPr lang="en-US" altLang="zh-CN" sz="2800" b="1" smtClean="0">
                <a:effectLst/>
                <a:latin typeface="Times New Roman" pitchFamily="18" charset="0"/>
              </a:rPr>
              <a:t>      Langue is abstract; it is not the language people actually use. Parole is concrete; it refers to the naturally occurring language events.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4"/>
          <p:cNvSpPr>
            <a:spLocks noGrp="1" noRot="1" noChangeArrowheads="1"/>
          </p:cNvSpPr>
          <p:nvPr>
            <p:ph type="title"/>
          </p:nvPr>
        </p:nvSpPr>
        <p:spPr>
          <a:xfrm>
            <a:off x="0" y="260350"/>
            <a:ext cx="9144000" cy="1008063"/>
          </a:xfrm>
        </p:spPr>
        <p:txBody>
          <a:bodyPr>
            <a:normAutofit fontScale="90000"/>
          </a:bodyPr>
          <a:lstStyle/>
          <a:p>
            <a:pPr algn="l" eaLnBrk="1" hangingPunct="1">
              <a:defRPr/>
            </a:pPr>
            <a:r>
              <a:rPr lang="en-US" altLang="zh-CN" b="1" smtClean="0"/>
              <a:t/>
            </a:r>
            <a:br>
              <a:rPr lang="en-US" altLang="zh-CN" b="1" smtClean="0"/>
            </a:br>
            <a:r>
              <a:rPr lang="en-US" altLang="zh-CN" sz="3600" b="1" smtClean="0">
                <a:solidFill>
                  <a:srgbClr val="00FFFF"/>
                </a:solidFill>
              </a:rPr>
              <a:t>Important distinctions in linguistics</a:t>
            </a:r>
            <a:br>
              <a:rPr lang="en-US" altLang="zh-CN" sz="3600" b="1" smtClean="0">
                <a:solidFill>
                  <a:srgbClr val="00FFFF"/>
                </a:solidFill>
              </a:rPr>
            </a:br>
            <a:endParaRPr lang="zh-CN" altLang="en-US" sz="3600" b="1" smtClean="0">
              <a:solidFill>
                <a:srgbClr val="00FFFF"/>
              </a:solidFill>
            </a:endParaRPr>
          </a:p>
        </p:txBody>
      </p:sp>
      <p:sp>
        <p:nvSpPr>
          <p:cNvPr id="63490" name="Rectangle 3"/>
          <p:cNvSpPr>
            <a:spLocks noGrp="1" noChangeArrowheads="1"/>
          </p:cNvSpPr>
          <p:nvPr>
            <p:ph idx="1"/>
          </p:nvPr>
        </p:nvSpPr>
        <p:spPr>
          <a:xfrm>
            <a:off x="0" y="1268413"/>
            <a:ext cx="9144000" cy="5589587"/>
          </a:xfrm>
        </p:spPr>
        <p:txBody>
          <a:bodyPr/>
          <a:lstStyle/>
          <a:p>
            <a:pPr eaLnBrk="1" hangingPunct="1">
              <a:buFont typeface="Wingdings" pitchFamily="2" charset="2"/>
              <a:buNone/>
            </a:pPr>
            <a:r>
              <a:rPr lang="en-US" altLang="zh-CN" sz="2800" b="1" smtClean="0">
                <a:solidFill>
                  <a:srgbClr val="FFFF00"/>
                </a:solidFill>
                <a:effectLst/>
                <a:latin typeface="Times New Roman" pitchFamily="18" charset="0"/>
              </a:rPr>
              <a:t>  Competence  vs. Performance</a:t>
            </a:r>
          </a:p>
          <a:p>
            <a:pPr eaLnBrk="1" hangingPunct="1"/>
            <a:r>
              <a:rPr lang="en-US" altLang="zh-CN" sz="2800" b="1" smtClean="0">
                <a:effectLst/>
                <a:latin typeface="Times New Roman" pitchFamily="18" charset="0"/>
              </a:rPr>
              <a:t>Proposed by American linguist N. Chomsky in the late 1950’s. </a:t>
            </a:r>
          </a:p>
          <a:p>
            <a:pPr eaLnBrk="1" hangingPunct="1"/>
            <a:r>
              <a:rPr lang="en-US" altLang="zh-CN" sz="2800" b="1" smtClean="0">
                <a:effectLst/>
                <a:latin typeface="Times New Roman" pitchFamily="18" charset="0"/>
              </a:rPr>
              <a:t>Competence: the ideal user’s knowledge of the rules of his language.</a:t>
            </a:r>
          </a:p>
          <a:p>
            <a:pPr eaLnBrk="1" hangingPunct="1"/>
            <a:r>
              <a:rPr lang="en-US" altLang="zh-CN" sz="2800" b="1" smtClean="0">
                <a:effectLst/>
                <a:latin typeface="Times New Roman" pitchFamily="18" charset="0"/>
              </a:rPr>
              <a:t>Performance: the actual realization of this knowledge in linguistic communication. </a:t>
            </a:r>
          </a:p>
          <a:p>
            <a:pPr eaLnBrk="1" hangingPunct="1"/>
            <a:r>
              <a:rPr lang="en-US" altLang="zh-CN" sz="2800" b="1" smtClean="0">
                <a:effectLst/>
                <a:latin typeface="Times New Roman" pitchFamily="18" charset="0"/>
              </a:rPr>
              <a:t>According to Chomsky, a speaker has internalized a set of rules about his language, this enables him to produce and understand an infinitely large number of sentences and recognize sentences that are ungrammatical and ambiguous.</a:t>
            </a:r>
            <a:r>
              <a:rPr lang="en-US" altLang="zh-CN" sz="2800" smtClean="0">
                <a:effectLst/>
                <a:latin typeface="Times New Roman" pitchFamily="18" charset="0"/>
              </a:rPr>
              <a:t> </a:t>
            </a:r>
          </a:p>
          <a:p>
            <a:pPr eaLnBrk="1" hangingPunct="1">
              <a:buFont typeface="Wingdings" pitchFamily="2" charset="2"/>
              <a:buNone/>
            </a:pPr>
            <a:endParaRPr lang="zh-CN" altLang="en-US" sz="2800" smtClean="0">
              <a:solidFill>
                <a:srgbClr val="FFFFFF"/>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4"/>
          <p:cNvSpPr>
            <a:spLocks noChangeArrowheads="1"/>
          </p:cNvSpPr>
          <p:nvPr/>
        </p:nvSpPr>
        <p:spPr bwMode="auto">
          <a:xfrm>
            <a:off x="0" y="1484313"/>
            <a:ext cx="8424863" cy="2824162"/>
          </a:xfrm>
          <a:prstGeom prst="rect">
            <a:avLst/>
          </a:prstGeom>
          <a:noFill/>
          <a:ln w="9525">
            <a:noFill/>
            <a:miter lim="800000"/>
            <a:headEnd/>
            <a:tailEnd/>
          </a:ln>
        </p:spPr>
        <p:txBody>
          <a:bodyPr>
            <a:spAutoFit/>
          </a:bodyPr>
          <a:lstStyle/>
          <a:p>
            <a:pPr>
              <a:lnSpc>
                <a:spcPct val="90000"/>
              </a:lnSpc>
              <a:spcBef>
                <a:spcPct val="20000"/>
              </a:spcBef>
              <a:buClr>
                <a:schemeClr val="hlink"/>
              </a:buClr>
              <a:buSzPct val="80000"/>
              <a:buFont typeface="Wingdings" pitchFamily="2" charset="2"/>
              <a:buNone/>
            </a:pPr>
            <a:r>
              <a:rPr kumimoji="0" lang="en-US" altLang="zh-CN" sz="3600" b="1">
                <a:solidFill>
                  <a:srgbClr val="66FF33"/>
                </a:solidFill>
              </a:rPr>
              <a:t> Then, what’s the</a:t>
            </a:r>
            <a:r>
              <a:rPr kumimoji="0" lang="en-US" altLang="zh-CN" sz="6000" b="1">
                <a:solidFill>
                  <a:srgbClr val="66FF33"/>
                </a:solidFill>
              </a:rPr>
              <a:t> </a:t>
            </a:r>
          </a:p>
          <a:p>
            <a:pPr>
              <a:lnSpc>
                <a:spcPct val="90000"/>
              </a:lnSpc>
              <a:spcBef>
                <a:spcPct val="20000"/>
              </a:spcBef>
              <a:buClr>
                <a:schemeClr val="hlink"/>
              </a:buClr>
              <a:buSzPct val="80000"/>
              <a:buFont typeface="Wingdings" pitchFamily="2" charset="2"/>
              <a:buNone/>
            </a:pPr>
            <a:r>
              <a:rPr kumimoji="0" lang="en-US" altLang="zh-CN" sz="6000" b="1">
                <a:solidFill>
                  <a:srgbClr val="66FF33"/>
                </a:solidFill>
              </a:rPr>
              <a:t>  distinction </a:t>
            </a:r>
            <a:r>
              <a:rPr kumimoji="0" lang="en-US" altLang="zh-CN" sz="3600" b="1">
                <a:solidFill>
                  <a:srgbClr val="66FF33"/>
                </a:solidFill>
              </a:rPr>
              <a:t>between</a:t>
            </a:r>
            <a:r>
              <a:rPr kumimoji="0" lang="en-US" altLang="zh-CN" sz="6000" b="1">
                <a:solidFill>
                  <a:srgbClr val="66FF33"/>
                </a:solidFill>
              </a:rPr>
              <a:t> </a:t>
            </a:r>
          </a:p>
          <a:p>
            <a:pPr>
              <a:lnSpc>
                <a:spcPct val="90000"/>
              </a:lnSpc>
              <a:spcBef>
                <a:spcPct val="20000"/>
              </a:spcBef>
              <a:buClr>
                <a:schemeClr val="hlink"/>
              </a:buClr>
              <a:buSzPct val="80000"/>
              <a:buFont typeface="Wingdings" pitchFamily="2" charset="2"/>
              <a:buNone/>
            </a:pPr>
            <a:r>
              <a:rPr kumimoji="0" lang="en-US" altLang="zh-CN" sz="5400" b="1">
                <a:solidFill>
                  <a:srgbClr val="66FF33"/>
                </a:solidFill>
              </a:rPr>
              <a:t>Chomsky’s and Saussure’s</a:t>
            </a:r>
            <a:endParaRPr kumimoji="0" lang="en-US" altLang="zh-CN" sz="6000" b="1"/>
          </a:p>
        </p:txBody>
      </p:sp>
      <p:pic>
        <p:nvPicPr>
          <p:cNvPr id="64515" name="Picture 15" descr="u=1071926572,1353435345&amp;fm=51&amp;gp=0"/>
          <p:cNvPicPr>
            <a:picLocks noChangeAspect="1" noChangeArrowheads="1"/>
          </p:cNvPicPr>
          <p:nvPr/>
        </p:nvPicPr>
        <p:blipFill>
          <a:blip r:embed="rId2">
            <a:clrChange>
              <a:clrFrom>
                <a:srgbClr val="D1D5D6"/>
              </a:clrFrom>
              <a:clrTo>
                <a:srgbClr val="D1D5D6">
                  <a:alpha val="0"/>
                </a:srgbClr>
              </a:clrTo>
            </a:clrChange>
          </a:blip>
          <a:srcRect/>
          <a:stretch>
            <a:fillRect/>
          </a:stretch>
        </p:blipFill>
        <p:spPr bwMode="auto">
          <a:xfrm>
            <a:off x="6904038" y="0"/>
            <a:ext cx="2239962" cy="2565400"/>
          </a:xfrm>
          <a:prstGeom prst="rect">
            <a:avLst/>
          </a:prstGeom>
          <a:noFill/>
          <a:ln w="9525">
            <a:noFill/>
            <a:miter lim="800000"/>
            <a:headEnd/>
            <a:tailEnd/>
          </a:ln>
        </p:spPr>
      </p:pic>
      <p:pic>
        <p:nvPicPr>
          <p:cNvPr id="64516" name="Picture 16" descr="u=1621079957,307752746&amp;fm=51&amp;gp=0"/>
          <p:cNvPicPr>
            <a:picLocks noChangeAspect="1" noChangeArrowheads="1"/>
          </p:cNvPicPr>
          <p:nvPr/>
        </p:nvPicPr>
        <p:blipFill>
          <a:blip r:embed="rId3">
            <a:clrChange>
              <a:clrFrom>
                <a:srgbClr val="F4FFFE"/>
              </a:clrFrom>
              <a:clrTo>
                <a:srgbClr val="F4FFFE">
                  <a:alpha val="0"/>
                </a:srgbClr>
              </a:clrTo>
            </a:clrChange>
          </a:blip>
          <a:srcRect/>
          <a:stretch>
            <a:fillRect/>
          </a:stretch>
        </p:blipFill>
        <p:spPr bwMode="auto">
          <a:xfrm>
            <a:off x="8027988" y="3357563"/>
            <a:ext cx="942975" cy="13684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260350"/>
            <a:ext cx="9144000" cy="1143000"/>
          </a:xfrm>
        </p:spPr>
        <p:txBody>
          <a:bodyPr/>
          <a:lstStyle/>
          <a:p>
            <a:pPr algn="l" eaLnBrk="1" hangingPunct="1"/>
            <a:r>
              <a:rPr lang="en-US" altLang="zh-CN" sz="4800" b="1" smtClean="0">
                <a:solidFill>
                  <a:srgbClr val="00FFFF"/>
                </a:solidFill>
                <a:effectLst/>
                <a:latin typeface="Times New Roman" pitchFamily="18" charset="0"/>
              </a:rPr>
              <a:t>Linguistics has two main purposes</a:t>
            </a:r>
            <a:endParaRPr lang="zh-CN" altLang="en-US" sz="4800" b="1" smtClean="0">
              <a:solidFill>
                <a:srgbClr val="00FFFF"/>
              </a:solidFill>
              <a:effectLst/>
              <a:latin typeface="Times New Roman" pitchFamily="18" charset="0"/>
            </a:endParaRPr>
          </a:p>
        </p:txBody>
      </p:sp>
      <p:sp>
        <p:nvSpPr>
          <p:cNvPr id="137219" name="Rectangle 3"/>
          <p:cNvSpPr>
            <a:spLocks noGrp="1" noChangeArrowheads="1"/>
          </p:cNvSpPr>
          <p:nvPr>
            <p:ph idx="1"/>
          </p:nvPr>
        </p:nvSpPr>
        <p:spPr>
          <a:xfrm>
            <a:off x="250825" y="1557338"/>
            <a:ext cx="8497888" cy="4495800"/>
          </a:xfrm>
        </p:spPr>
        <p:txBody>
          <a:bodyPr/>
          <a:lstStyle/>
          <a:p>
            <a:pPr eaLnBrk="1" hangingPunct="1">
              <a:lnSpc>
                <a:spcPct val="90000"/>
              </a:lnSpc>
              <a:defRPr/>
            </a:pPr>
            <a:r>
              <a:rPr lang="en-US" altLang="zh-CN" b="1" smtClean="0">
                <a:latin typeface="Times New Roman" pitchFamily="18" charset="0"/>
              </a:rPr>
              <a:t>One is that it studies the nature of language and tries to establish a theory of language and describes languages in the light of the theory established. </a:t>
            </a:r>
          </a:p>
          <a:p>
            <a:pPr eaLnBrk="1" hangingPunct="1">
              <a:lnSpc>
                <a:spcPct val="90000"/>
              </a:lnSpc>
              <a:defRPr/>
            </a:pPr>
            <a:r>
              <a:rPr lang="en-US" altLang="zh-CN" b="1" smtClean="0">
                <a:latin typeface="Times New Roman" pitchFamily="18" charset="0"/>
              </a:rPr>
              <a:t>The other is that it examines all the forms of language in general and seeks a scientific understanding of the ways in which it is organized to fulfill the needs it serves and the functions it performs in human life.</a:t>
            </a:r>
          </a:p>
          <a:p>
            <a:pPr eaLnBrk="1" hangingPunct="1">
              <a:lnSpc>
                <a:spcPct val="90000"/>
              </a:lnSpc>
              <a:defRPr/>
            </a:pPr>
            <a:endParaRPr lang="zh-CN" altLang="en-US" b="1" smtClean="0">
              <a:latin typeface="Times New Roman" pitchFamily="18"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5" name="Rectangle 3"/>
          <p:cNvSpPr>
            <a:spLocks noGrp="1" noRot="1" noChangeArrowheads="1"/>
          </p:cNvSpPr>
          <p:nvPr>
            <p:ph type="title"/>
          </p:nvPr>
        </p:nvSpPr>
        <p:spPr>
          <a:xfrm>
            <a:off x="0" y="333375"/>
            <a:ext cx="9144000" cy="719138"/>
          </a:xfrm>
        </p:spPr>
        <p:txBody>
          <a:bodyPr/>
          <a:lstStyle/>
          <a:p>
            <a:pPr eaLnBrk="1" hangingPunct="1">
              <a:defRPr/>
            </a:pPr>
            <a:r>
              <a:rPr lang="en-US" altLang="zh-CN" sz="3600" b="1" smtClean="0">
                <a:solidFill>
                  <a:srgbClr val="00FFFF"/>
                </a:solidFill>
              </a:rPr>
              <a:t>Important distinctions in linguistics</a:t>
            </a:r>
            <a:endParaRPr lang="zh-CN" altLang="en-US" sz="4000" b="1" smtClean="0">
              <a:solidFill>
                <a:srgbClr val="00FFFF"/>
              </a:solidFill>
            </a:endParaRPr>
          </a:p>
        </p:txBody>
      </p:sp>
      <p:sp>
        <p:nvSpPr>
          <p:cNvPr id="65538" name="Rectangle 2"/>
          <p:cNvSpPr>
            <a:spLocks noGrp="1" noChangeArrowheads="1"/>
          </p:cNvSpPr>
          <p:nvPr>
            <p:ph idx="1"/>
          </p:nvPr>
        </p:nvSpPr>
        <p:spPr>
          <a:xfrm>
            <a:off x="250825" y="1196975"/>
            <a:ext cx="8569325" cy="4135438"/>
          </a:xfrm>
        </p:spPr>
        <p:txBody>
          <a:bodyPr/>
          <a:lstStyle/>
          <a:p>
            <a:pPr eaLnBrk="1" hangingPunct="1">
              <a:lnSpc>
                <a:spcPct val="90000"/>
              </a:lnSpc>
            </a:pPr>
            <a:r>
              <a:rPr lang="en-US" altLang="zh-CN" b="1" smtClean="0">
                <a:solidFill>
                  <a:srgbClr val="FFFF00"/>
                </a:solidFill>
                <a:effectLst/>
                <a:latin typeface="Times New Roman" pitchFamily="18" charset="0"/>
              </a:rPr>
              <a:t>Langue</a:t>
            </a:r>
            <a:r>
              <a:rPr lang="en-US" altLang="zh-CN" sz="2800" b="1" smtClean="0">
                <a:effectLst/>
                <a:latin typeface="Times New Roman" pitchFamily="18" charset="0"/>
              </a:rPr>
              <a:t> is a </a:t>
            </a:r>
            <a:r>
              <a:rPr lang="en-US" altLang="zh-CN" b="1" smtClean="0">
                <a:solidFill>
                  <a:srgbClr val="FFFF00"/>
                </a:solidFill>
                <a:effectLst/>
                <a:latin typeface="Times New Roman" pitchFamily="18" charset="0"/>
              </a:rPr>
              <a:t>social</a:t>
            </a:r>
            <a:r>
              <a:rPr lang="en-US" altLang="zh-CN" sz="2800" b="1" smtClean="0">
                <a:effectLst/>
                <a:latin typeface="Times New Roman" pitchFamily="18" charset="0"/>
              </a:rPr>
              <a:t> product, and a set of conventions for a community, while </a:t>
            </a:r>
            <a:r>
              <a:rPr lang="en-US" altLang="zh-CN" b="1" smtClean="0">
                <a:solidFill>
                  <a:srgbClr val="FFFF00"/>
                </a:solidFill>
                <a:effectLst/>
                <a:latin typeface="Times New Roman" pitchFamily="18" charset="0"/>
              </a:rPr>
              <a:t>competence</a:t>
            </a:r>
            <a:r>
              <a:rPr lang="en-US" altLang="zh-CN" sz="2800" b="1" smtClean="0">
                <a:effectLst/>
                <a:latin typeface="Times New Roman" pitchFamily="18" charset="0"/>
              </a:rPr>
              <a:t> is deemed as a property of the </a:t>
            </a:r>
            <a:r>
              <a:rPr lang="en-US" altLang="zh-CN" b="1" smtClean="0">
                <a:solidFill>
                  <a:srgbClr val="FFFF00"/>
                </a:solidFill>
                <a:effectLst/>
                <a:latin typeface="Times New Roman" pitchFamily="18" charset="0"/>
              </a:rPr>
              <a:t>mind</a:t>
            </a:r>
            <a:r>
              <a:rPr lang="en-US" altLang="zh-CN" sz="2800" b="1" smtClean="0">
                <a:effectLst/>
                <a:latin typeface="Times New Roman" pitchFamily="18" charset="0"/>
              </a:rPr>
              <a:t> of each individual. </a:t>
            </a:r>
          </a:p>
          <a:p>
            <a:pPr eaLnBrk="1" hangingPunct="1">
              <a:lnSpc>
                <a:spcPct val="90000"/>
              </a:lnSpc>
            </a:pPr>
            <a:r>
              <a:rPr lang="en-US" altLang="zh-CN" b="1" smtClean="0">
                <a:solidFill>
                  <a:srgbClr val="FFFF00"/>
                </a:solidFill>
                <a:effectLst/>
                <a:latin typeface="Times New Roman" pitchFamily="18" charset="0"/>
              </a:rPr>
              <a:t>Sussure</a:t>
            </a:r>
            <a:r>
              <a:rPr lang="en-US" altLang="zh-CN" sz="2800" b="1" smtClean="0">
                <a:effectLst/>
                <a:latin typeface="Times New Roman" pitchFamily="18" charset="0"/>
              </a:rPr>
              <a:t> looks at language more from a </a:t>
            </a:r>
            <a:r>
              <a:rPr lang="en-US" altLang="zh-CN" b="1" smtClean="0">
                <a:solidFill>
                  <a:srgbClr val="FFFF00"/>
                </a:solidFill>
                <a:effectLst/>
                <a:latin typeface="Times New Roman" pitchFamily="18" charset="0"/>
              </a:rPr>
              <a:t>sociological</a:t>
            </a:r>
            <a:r>
              <a:rPr lang="en-US" altLang="zh-CN" sz="2800" b="1" smtClean="0">
                <a:effectLst/>
                <a:latin typeface="Times New Roman" pitchFamily="18" charset="0"/>
              </a:rPr>
              <a:t> or </a:t>
            </a:r>
            <a:r>
              <a:rPr lang="en-US" altLang="zh-CN" b="1" smtClean="0">
                <a:solidFill>
                  <a:srgbClr val="FFFF00"/>
                </a:solidFill>
                <a:effectLst/>
                <a:latin typeface="Times New Roman" pitchFamily="18" charset="0"/>
              </a:rPr>
              <a:t>sociolinguistic</a:t>
            </a:r>
            <a:r>
              <a:rPr lang="en-US" altLang="zh-CN" sz="2800" b="1" smtClean="0">
                <a:effectLst/>
                <a:latin typeface="Times New Roman" pitchFamily="18" charset="0"/>
              </a:rPr>
              <a:t> point of view than </a:t>
            </a:r>
            <a:r>
              <a:rPr lang="en-US" altLang="zh-CN" b="1" smtClean="0">
                <a:solidFill>
                  <a:srgbClr val="FFFF00"/>
                </a:solidFill>
                <a:effectLst/>
                <a:latin typeface="Times New Roman" pitchFamily="18" charset="0"/>
              </a:rPr>
              <a:t>Chomsky</a:t>
            </a:r>
            <a:r>
              <a:rPr lang="en-US" altLang="zh-CN" sz="2800" b="1" smtClean="0">
                <a:effectLst/>
                <a:latin typeface="Times New Roman" pitchFamily="18" charset="0"/>
              </a:rPr>
              <a:t> since the latter deals with his issues </a:t>
            </a:r>
            <a:r>
              <a:rPr lang="en-US" altLang="zh-CN" b="1" smtClean="0">
                <a:solidFill>
                  <a:srgbClr val="FFFF00"/>
                </a:solidFill>
                <a:effectLst/>
                <a:latin typeface="Times New Roman" pitchFamily="18" charset="0"/>
              </a:rPr>
              <a:t>psychologically</a:t>
            </a:r>
            <a:r>
              <a:rPr lang="en-US" altLang="zh-CN" sz="2800" b="1" smtClean="0">
                <a:effectLst/>
                <a:latin typeface="Times New Roman" pitchFamily="18" charset="0"/>
              </a:rPr>
              <a:t> or </a:t>
            </a:r>
            <a:r>
              <a:rPr lang="en-US" altLang="zh-CN" sz="2800" b="1" smtClean="0">
                <a:solidFill>
                  <a:srgbClr val="FFFF00"/>
                </a:solidFill>
                <a:effectLst/>
                <a:latin typeface="Times New Roman" pitchFamily="18" charset="0"/>
              </a:rPr>
              <a:t>psycholinguistically</a:t>
            </a:r>
            <a:r>
              <a:rPr lang="en-US" altLang="zh-CN" sz="2800" b="1" smtClean="0">
                <a:effectLst/>
                <a:latin typeface="Times New Roman" pitchFamily="18" charset="0"/>
              </a:rPr>
              <a:t>.</a:t>
            </a:r>
            <a:br>
              <a:rPr lang="en-US" altLang="zh-CN" sz="2800" b="1" smtClean="0">
                <a:effectLst/>
                <a:latin typeface="Times New Roman" pitchFamily="18" charset="0"/>
              </a:rPr>
            </a:br>
            <a:r>
              <a:rPr lang="en-US" altLang="zh-CN" sz="2800" b="1" smtClean="0">
                <a:effectLst/>
                <a:latin typeface="Times New Roman" pitchFamily="18" charset="0"/>
              </a:rPr>
              <a:t/>
            </a:r>
            <a:br>
              <a:rPr lang="en-US" altLang="zh-CN" sz="2800" b="1" smtClean="0">
                <a:effectLst/>
                <a:latin typeface="Times New Roman" pitchFamily="18" charset="0"/>
              </a:rPr>
            </a:br>
            <a:endParaRPr lang="en-US" altLang="zh-CN" sz="2800" b="1" smtClean="0">
              <a:effectLst/>
              <a:latin typeface="Times New Roman" pitchFamily="18" charset="0"/>
            </a:endParaRPr>
          </a:p>
        </p:txBody>
      </p:sp>
      <p:pic>
        <p:nvPicPr>
          <p:cNvPr id="65540" name="Picture 5" descr="u=1882923345,3709324013&amp;fm=23&amp;gp=0"/>
          <p:cNvPicPr>
            <a:picLocks noChangeAspect="1" noChangeArrowheads="1"/>
          </p:cNvPicPr>
          <p:nvPr/>
        </p:nvPicPr>
        <p:blipFill>
          <a:blip r:embed="rId2">
            <a:clrChange>
              <a:clrFrom>
                <a:srgbClr val="FFFFFF"/>
              </a:clrFrom>
              <a:clrTo>
                <a:srgbClr val="FFFFFF">
                  <a:alpha val="0"/>
                </a:srgbClr>
              </a:clrTo>
            </a:clrChange>
          </a:blip>
          <a:srcRect l="15776" t="20731" r="16232" b="25488"/>
          <a:stretch>
            <a:fillRect/>
          </a:stretch>
        </p:blipFill>
        <p:spPr bwMode="auto">
          <a:xfrm>
            <a:off x="6084888" y="4005263"/>
            <a:ext cx="3059112" cy="285273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Rectangle 4"/>
          <p:cNvSpPr>
            <a:spLocks noGrp="1" noRot="1" noChangeArrowheads="1"/>
          </p:cNvSpPr>
          <p:nvPr>
            <p:ph type="title"/>
          </p:nvPr>
        </p:nvSpPr>
        <p:spPr>
          <a:xfrm>
            <a:off x="0" y="260350"/>
            <a:ext cx="9144000" cy="836613"/>
          </a:xfrm>
        </p:spPr>
        <p:txBody>
          <a:bodyPr>
            <a:normAutofit fontScale="90000"/>
          </a:bodyPr>
          <a:lstStyle/>
          <a:p>
            <a:pPr algn="l" eaLnBrk="1" hangingPunct="1">
              <a:defRPr/>
            </a:pPr>
            <a:r>
              <a:rPr lang="en-US" altLang="zh-CN" b="1" smtClean="0"/>
              <a:t/>
            </a:r>
            <a:br>
              <a:rPr lang="en-US" altLang="zh-CN" b="1" smtClean="0"/>
            </a:br>
            <a:r>
              <a:rPr lang="en-US" altLang="zh-CN" sz="3600" b="1" smtClean="0">
                <a:solidFill>
                  <a:srgbClr val="00FFFF"/>
                </a:solidFill>
              </a:rPr>
              <a:t>Important distinctions in linguistics</a:t>
            </a:r>
            <a:br>
              <a:rPr lang="en-US" altLang="zh-CN" sz="3600" b="1" smtClean="0">
                <a:solidFill>
                  <a:srgbClr val="00FFFF"/>
                </a:solidFill>
              </a:rPr>
            </a:br>
            <a:endParaRPr lang="zh-CN" altLang="en-US" sz="3600" b="1" smtClean="0">
              <a:solidFill>
                <a:srgbClr val="00FFFF"/>
              </a:solidFill>
            </a:endParaRPr>
          </a:p>
        </p:txBody>
      </p:sp>
      <p:sp>
        <p:nvSpPr>
          <p:cNvPr id="114691" name="Rectangle 3"/>
          <p:cNvSpPr>
            <a:spLocks noGrp="1" noChangeArrowheads="1"/>
          </p:cNvSpPr>
          <p:nvPr>
            <p:ph idx="1"/>
          </p:nvPr>
        </p:nvSpPr>
        <p:spPr>
          <a:xfrm>
            <a:off x="0" y="1268413"/>
            <a:ext cx="9144000" cy="5589587"/>
          </a:xfrm>
        </p:spPr>
        <p:txBody>
          <a:bodyPr/>
          <a:lstStyle/>
          <a:p>
            <a:pPr eaLnBrk="1" hangingPunct="1">
              <a:buFont typeface="Wingdings" pitchFamily="2" charset="2"/>
              <a:buNone/>
              <a:defRPr/>
            </a:pPr>
            <a:r>
              <a:rPr lang="en-US" altLang="zh-CN" sz="3600" b="1" smtClean="0">
                <a:solidFill>
                  <a:srgbClr val="FFFF00"/>
                </a:solidFill>
                <a:effectLst/>
                <a:latin typeface="Times New Roman" pitchFamily="18" charset="0"/>
              </a:rPr>
              <a:t>  Etic vs. Emic</a:t>
            </a:r>
          </a:p>
          <a:p>
            <a:pPr eaLnBrk="1" hangingPunct="1">
              <a:defRPr/>
            </a:pPr>
            <a:r>
              <a:rPr lang="en-US" altLang="zh-CN" sz="2800" b="1" smtClean="0">
                <a:effectLst/>
                <a:latin typeface="Times New Roman" pitchFamily="18" charset="0"/>
              </a:rPr>
              <a:t>The two terms originate from the American linguist Pike’s</a:t>
            </a:r>
            <a:r>
              <a:rPr lang="zh-CN" altLang="en-US" sz="2800" b="1" smtClean="0">
                <a:effectLst/>
                <a:latin typeface="Times New Roman" pitchFamily="18" charset="0"/>
              </a:rPr>
              <a:t>（派克） </a:t>
            </a:r>
            <a:r>
              <a:rPr lang="en-US" altLang="zh-CN" sz="2800" b="1" smtClean="0">
                <a:effectLst/>
                <a:latin typeface="Times New Roman" pitchFamily="18" charset="0"/>
              </a:rPr>
              <a:t>distinction of phonetics and phonemics. </a:t>
            </a:r>
          </a:p>
          <a:p>
            <a:pPr eaLnBrk="1" hangingPunct="1">
              <a:defRPr/>
            </a:pPr>
            <a:r>
              <a:rPr lang="en-US" altLang="zh-CN" sz="2800" b="1" smtClean="0">
                <a:effectLst/>
                <a:latin typeface="Times New Roman" pitchFamily="18" charset="0"/>
              </a:rPr>
              <a:t>Etic is related to an approach to the study of a particular language or culture that is</a:t>
            </a:r>
            <a:r>
              <a:rPr lang="en-US" altLang="zh-CN" sz="2800" b="1" u="sng" smtClean="0">
                <a:effectLst/>
                <a:latin typeface="Times New Roman" pitchFamily="18" charset="0"/>
              </a:rPr>
              <a:t> general, non-structural and objective</a:t>
            </a:r>
            <a:r>
              <a:rPr lang="en-US" altLang="zh-CN" sz="2800" b="1" smtClean="0">
                <a:effectLst/>
                <a:latin typeface="Times New Roman" pitchFamily="18" charset="0"/>
              </a:rPr>
              <a:t> in its perspective.</a:t>
            </a:r>
          </a:p>
          <a:p>
            <a:pPr eaLnBrk="1" hangingPunct="1">
              <a:defRPr/>
            </a:pPr>
            <a:r>
              <a:rPr lang="en-US" altLang="zh-CN" sz="2800" b="1" smtClean="0">
                <a:effectLst/>
                <a:latin typeface="Times New Roman" pitchFamily="18" charset="0"/>
              </a:rPr>
              <a:t>Being etic means making far too many, as well as behaviorally inconsequential, differentiations, just as was often the case with phonetic vs. phonemic analysis in linguistics proper.</a:t>
            </a:r>
            <a:endParaRPr lang="zh-CN" altLang="en-US" sz="2800" b="1"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4"/>
          <p:cNvSpPr>
            <a:spLocks noGrp="1" noRot="1" noChangeArrowheads="1"/>
          </p:cNvSpPr>
          <p:nvPr>
            <p:ph type="title"/>
          </p:nvPr>
        </p:nvSpPr>
        <p:spPr>
          <a:xfrm>
            <a:off x="0" y="333375"/>
            <a:ext cx="9144000" cy="719138"/>
          </a:xfrm>
        </p:spPr>
        <p:txBody>
          <a:bodyPr/>
          <a:lstStyle/>
          <a:p>
            <a:pPr eaLnBrk="1" hangingPunct="1">
              <a:defRPr/>
            </a:pPr>
            <a:r>
              <a:rPr lang="en-US" altLang="zh-CN" sz="3600" b="1" smtClean="0">
                <a:solidFill>
                  <a:srgbClr val="00FFFF"/>
                </a:solidFill>
              </a:rPr>
              <a:t>Important distinctions in linguistics</a:t>
            </a:r>
            <a:endParaRPr lang="zh-CN" altLang="en-US" sz="3600" b="1" smtClean="0">
              <a:solidFill>
                <a:srgbClr val="00FFFF"/>
              </a:solidFill>
            </a:endParaRPr>
          </a:p>
        </p:txBody>
      </p:sp>
      <p:sp>
        <p:nvSpPr>
          <p:cNvPr id="115715" name="Rectangle 3"/>
          <p:cNvSpPr>
            <a:spLocks noGrp="1" noChangeArrowheads="1"/>
          </p:cNvSpPr>
          <p:nvPr>
            <p:ph idx="1"/>
          </p:nvPr>
        </p:nvSpPr>
        <p:spPr>
          <a:xfrm>
            <a:off x="395288" y="1196975"/>
            <a:ext cx="8569325" cy="4465638"/>
          </a:xfrm>
        </p:spPr>
        <p:txBody>
          <a:bodyPr/>
          <a:lstStyle/>
          <a:p>
            <a:pPr eaLnBrk="1" hangingPunct="1">
              <a:defRPr/>
            </a:pPr>
            <a:r>
              <a:rPr lang="en-US" altLang="zh-CN" sz="2800" b="1" smtClean="0">
                <a:solidFill>
                  <a:srgbClr val="CCFF33"/>
                </a:solidFill>
                <a:effectLst/>
                <a:latin typeface="Times New Roman" pitchFamily="18" charset="0"/>
              </a:rPr>
              <a:t>Emic</a:t>
            </a:r>
            <a:r>
              <a:rPr lang="en-US" altLang="zh-CN" sz="2800" b="1" smtClean="0">
                <a:effectLst/>
                <a:latin typeface="Times New Roman" pitchFamily="18" charset="0"/>
              </a:rPr>
              <a:t> is related to an approach to the study of a particular language or culture in terms of </a:t>
            </a:r>
            <a:r>
              <a:rPr lang="en-US" altLang="zh-CN" sz="2800" b="1" u="sng" smtClean="0">
                <a:effectLst/>
                <a:latin typeface="Times New Roman" pitchFamily="18" charset="0"/>
              </a:rPr>
              <a:t>its internal elements and their functioning rather than in terms of any existing external scheme</a:t>
            </a:r>
            <a:r>
              <a:rPr lang="en-US" altLang="zh-CN" sz="2800" b="1" smtClean="0">
                <a:effectLst/>
                <a:latin typeface="Times New Roman" pitchFamily="18" charset="0"/>
              </a:rPr>
              <a:t>.</a:t>
            </a:r>
          </a:p>
          <a:p>
            <a:pPr eaLnBrk="1" hangingPunct="1">
              <a:defRPr/>
            </a:pPr>
            <a:r>
              <a:rPr lang="en-US" altLang="zh-CN" sz="2800" b="1" smtClean="0">
                <a:effectLst/>
                <a:latin typeface="Times New Roman" pitchFamily="18" charset="0"/>
              </a:rPr>
              <a:t>That is to say, an emic set of speech acts and events must be one that is validated as meaningful via final resource to the native members of a speech community rather than via appeal to the investigator’s ingenuity or intuition alone.</a:t>
            </a:r>
            <a:endParaRPr lang="zh-CN" altLang="en-US" smtClean="0"/>
          </a:p>
        </p:txBody>
      </p:sp>
      <p:pic>
        <p:nvPicPr>
          <p:cNvPr id="67588" name="Picture 5" descr="u=2807519158,1514105456&amp;fm=23&amp;gp=0"/>
          <p:cNvPicPr>
            <a:picLocks noChangeAspect="1" noChangeArrowheads="1"/>
          </p:cNvPicPr>
          <p:nvPr/>
        </p:nvPicPr>
        <p:blipFill>
          <a:blip r:embed="rId2">
            <a:clrChange>
              <a:clrFrom>
                <a:srgbClr val="FFFFFF"/>
              </a:clrFrom>
              <a:clrTo>
                <a:srgbClr val="FFFFFF">
                  <a:alpha val="0"/>
                </a:srgbClr>
              </a:clrTo>
            </a:clrChange>
          </a:blip>
          <a:srcRect l="7057" t="10854" r="8199" b="13089"/>
          <a:stretch>
            <a:fillRect/>
          </a:stretch>
        </p:blipFill>
        <p:spPr bwMode="auto">
          <a:xfrm>
            <a:off x="6084888" y="4938713"/>
            <a:ext cx="3059112" cy="19192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0" y="125413"/>
            <a:ext cx="5867400" cy="1143000"/>
          </a:xfrm>
        </p:spPr>
        <p:txBody>
          <a:bodyPr>
            <a:normAutofit fontScale="90000"/>
          </a:bodyPr>
          <a:lstStyle/>
          <a:p>
            <a:pPr algn="l" eaLnBrk="1" hangingPunct="1">
              <a:defRPr/>
            </a:pPr>
            <a:r>
              <a:rPr lang="en-US" altLang="zh-CN" sz="3600" b="1" smtClean="0">
                <a:solidFill>
                  <a:srgbClr val="FFFFFF"/>
                </a:solidFill>
              </a:rPr>
              <a:t>About</a:t>
            </a:r>
            <a:r>
              <a:rPr lang="en-US" altLang="zh-CN" sz="3600" b="1" smtClean="0">
                <a:solidFill>
                  <a:srgbClr val="FFFF00"/>
                </a:solidFill>
              </a:rPr>
              <a:t> </a:t>
            </a:r>
            <a:r>
              <a:rPr lang="en-US" altLang="zh-CN" sz="3600" b="1" smtClean="0">
                <a:solidFill>
                  <a:srgbClr val="CCFF33"/>
                </a:solidFill>
              </a:rPr>
              <a:t>LINGUISTICS</a:t>
            </a:r>
            <a:br>
              <a:rPr lang="en-US" altLang="zh-CN" sz="3600" b="1" smtClean="0">
                <a:solidFill>
                  <a:srgbClr val="CCFF33"/>
                </a:solidFill>
              </a:rPr>
            </a:br>
            <a:endParaRPr lang="zh-CN" altLang="en-US" sz="3600" b="1" smtClean="0">
              <a:solidFill>
                <a:srgbClr val="CCFF33"/>
              </a:solidFill>
            </a:endParaRPr>
          </a:p>
        </p:txBody>
      </p:sp>
      <p:sp>
        <p:nvSpPr>
          <p:cNvPr id="34819" name="Rectangle 3"/>
          <p:cNvSpPr>
            <a:spLocks noGrp="1" noChangeArrowheads="1"/>
          </p:cNvSpPr>
          <p:nvPr>
            <p:ph idx="1"/>
          </p:nvPr>
        </p:nvSpPr>
        <p:spPr>
          <a:xfrm>
            <a:off x="250825" y="981075"/>
            <a:ext cx="8642350" cy="5616575"/>
          </a:xfrm>
          <a:ln>
            <a:solidFill>
              <a:srgbClr val="996633"/>
            </a:solidFill>
          </a:ln>
        </p:spPr>
        <p:txBody>
          <a:bodyPr/>
          <a:lstStyle/>
          <a:p>
            <a:pPr eaLnBrk="1" hangingPunct="1">
              <a:lnSpc>
                <a:spcPct val="90000"/>
              </a:lnSpc>
              <a:defRPr/>
            </a:pPr>
            <a:r>
              <a:rPr lang="en-US" altLang="zh-CN" sz="2400" b="1" smtClean="0">
                <a:solidFill>
                  <a:srgbClr val="FFFF00"/>
                </a:solidFill>
              </a:rPr>
              <a:t>Main </a:t>
            </a:r>
            <a:r>
              <a:rPr lang="en-US" altLang="zh-CN" sz="2400" b="1" smtClean="0">
                <a:solidFill>
                  <a:srgbClr val="FFFF00"/>
                </a:solidFill>
                <a:hlinkClick r:id="rId2" action="ppaction://hlinksldjump"/>
              </a:rPr>
              <a:t>branches</a:t>
            </a:r>
            <a:r>
              <a:rPr lang="en-US" altLang="zh-CN" sz="2400" b="1" smtClean="0">
                <a:solidFill>
                  <a:srgbClr val="FFFF00"/>
                </a:solidFill>
              </a:rPr>
              <a:t> of linguistics            </a:t>
            </a:r>
            <a:r>
              <a:rPr lang="en-US" altLang="zh-CN" sz="2400" b="1" smtClean="0">
                <a:solidFill>
                  <a:srgbClr val="CC3300"/>
                </a:solidFill>
              </a:rPr>
              <a:t>Phonetics </a:t>
            </a:r>
          </a:p>
          <a:p>
            <a:pPr eaLnBrk="1" hangingPunct="1">
              <a:lnSpc>
                <a:spcPct val="90000"/>
              </a:lnSpc>
              <a:buFont typeface="Wingdings" pitchFamily="2" charset="2"/>
              <a:buNone/>
              <a:defRPr/>
            </a:pPr>
            <a:r>
              <a:rPr lang="en-US" altLang="zh-CN" sz="2400" b="1" smtClean="0">
                <a:solidFill>
                  <a:srgbClr val="FFFF00"/>
                </a:solidFill>
              </a:rPr>
              <a:t>                                                                </a:t>
            </a:r>
            <a:r>
              <a:rPr lang="en-US" altLang="zh-CN" sz="2400" b="1" smtClean="0">
                <a:solidFill>
                  <a:srgbClr val="FF33CC"/>
                </a:solidFill>
              </a:rPr>
              <a:t>Phonology</a:t>
            </a:r>
          </a:p>
          <a:p>
            <a:pPr eaLnBrk="1" hangingPunct="1">
              <a:lnSpc>
                <a:spcPct val="90000"/>
              </a:lnSpc>
              <a:buFont typeface="Wingdings" pitchFamily="2" charset="2"/>
              <a:buNone/>
              <a:defRPr/>
            </a:pPr>
            <a:r>
              <a:rPr lang="zh-CN" altLang="en-US" sz="2400" b="1" smtClean="0">
                <a:solidFill>
                  <a:srgbClr val="FF33CC"/>
                </a:solidFill>
              </a:rPr>
              <a:t>                                                                </a:t>
            </a:r>
            <a:r>
              <a:rPr lang="en-US" altLang="zh-CN" sz="2400" b="1" smtClean="0">
                <a:solidFill>
                  <a:srgbClr val="FFFF00"/>
                </a:solidFill>
              </a:rPr>
              <a:t>Morphology</a:t>
            </a:r>
          </a:p>
          <a:p>
            <a:pPr eaLnBrk="1" hangingPunct="1">
              <a:lnSpc>
                <a:spcPct val="90000"/>
              </a:lnSpc>
              <a:buFont typeface="Wingdings" pitchFamily="2" charset="2"/>
              <a:buNone/>
              <a:defRPr/>
            </a:pPr>
            <a:r>
              <a:rPr lang="en-US" altLang="zh-CN" sz="2400" b="1" smtClean="0">
                <a:solidFill>
                  <a:srgbClr val="FFFF00"/>
                </a:solidFill>
              </a:rPr>
              <a:t>                                                                </a:t>
            </a:r>
            <a:r>
              <a:rPr lang="en-US" altLang="zh-CN" sz="2400" b="1" smtClean="0">
                <a:solidFill>
                  <a:schemeClr val="hlink"/>
                </a:solidFill>
              </a:rPr>
              <a:t>Syntax</a:t>
            </a:r>
          </a:p>
          <a:p>
            <a:pPr eaLnBrk="1" hangingPunct="1">
              <a:lnSpc>
                <a:spcPct val="90000"/>
              </a:lnSpc>
              <a:buFont typeface="Wingdings" pitchFamily="2" charset="2"/>
              <a:buNone/>
              <a:defRPr/>
            </a:pPr>
            <a:r>
              <a:rPr lang="en-US" altLang="zh-CN" sz="2400" b="1" smtClean="0">
                <a:solidFill>
                  <a:schemeClr val="hlink"/>
                </a:solidFill>
              </a:rPr>
              <a:t>                                                                </a:t>
            </a:r>
            <a:r>
              <a:rPr lang="en-US" altLang="zh-CN" sz="2400" b="1" smtClean="0">
                <a:solidFill>
                  <a:schemeClr val="tx2"/>
                </a:solidFill>
              </a:rPr>
              <a:t>Semantics</a:t>
            </a:r>
          </a:p>
          <a:p>
            <a:pPr eaLnBrk="1" hangingPunct="1">
              <a:lnSpc>
                <a:spcPct val="90000"/>
              </a:lnSpc>
              <a:buFont typeface="Wingdings" pitchFamily="2" charset="2"/>
              <a:buNone/>
              <a:defRPr/>
            </a:pPr>
            <a:r>
              <a:rPr lang="en-US" altLang="zh-CN" sz="2400" b="1" smtClean="0">
                <a:solidFill>
                  <a:schemeClr val="tx2"/>
                </a:solidFill>
              </a:rPr>
              <a:t>                                                                </a:t>
            </a:r>
            <a:r>
              <a:rPr lang="en-US" altLang="zh-CN" sz="2400" b="1" smtClean="0">
                <a:solidFill>
                  <a:srgbClr val="00FF00"/>
                </a:solidFill>
              </a:rPr>
              <a:t>Pragmatics</a:t>
            </a:r>
          </a:p>
          <a:p>
            <a:pPr eaLnBrk="1" hangingPunct="1">
              <a:lnSpc>
                <a:spcPct val="90000"/>
              </a:lnSpc>
              <a:buFont typeface="Wingdings" pitchFamily="2" charset="2"/>
              <a:buNone/>
              <a:defRPr/>
            </a:pPr>
            <a:endParaRPr lang="en-US" altLang="zh-CN" sz="2400" b="1" smtClean="0">
              <a:solidFill>
                <a:srgbClr val="00FF00"/>
              </a:solidFill>
            </a:endParaRPr>
          </a:p>
          <a:p>
            <a:pPr eaLnBrk="1" hangingPunct="1">
              <a:lnSpc>
                <a:spcPct val="90000"/>
              </a:lnSpc>
              <a:buFont typeface="Wingdings" pitchFamily="2" charset="2"/>
              <a:buNone/>
              <a:defRPr/>
            </a:pPr>
            <a:r>
              <a:rPr lang="en-US" altLang="zh-CN" sz="2400" b="1" smtClean="0">
                <a:solidFill>
                  <a:srgbClr val="00FF00"/>
                </a:solidFill>
              </a:rPr>
              <a:t>                                                                </a:t>
            </a:r>
            <a:r>
              <a:rPr lang="en-US" altLang="zh-CN" sz="2400" b="1" smtClean="0"/>
              <a:t>Macrolinguistics</a:t>
            </a:r>
          </a:p>
          <a:p>
            <a:pPr eaLnBrk="1" hangingPunct="1">
              <a:lnSpc>
                <a:spcPct val="90000"/>
              </a:lnSpc>
              <a:buFont typeface="Wingdings" pitchFamily="2" charset="2"/>
              <a:buNone/>
              <a:defRPr/>
            </a:pPr>
            <a:r>
              <a:rPr lang="en-US" altLang="zh-CN" sz="2400" b="1" smtClean="0"/>
              <a:t>                                                                 </a:t>
            </a:r>
            <a:r>
              <a:rPr lang="en-US" altLang="zh-CN" sz="2000" b="1" smtClean="0"/>
              <a:t>Psycholinguistics</a:t>
            </a:r>
          </a:p>
          <a:p>
            <a:pPr eaLnBrk="1" hangingPunct="1">
              <a:lnSpc>
                <a:spcPct val="90000"/>
              </a:lnSpc>
              <a:buFont typeface="Wingdings" pitchFamily="2" charset="2"/>
              <a:buNone/>
              <a:defRPr/>
            </a:pPr>
            <a:r>
              <a:rPr lang="en-US" altLang="zh-CN" sz="2000" b="1" smtClean="0"/>
              <a:t>                                                                             Sociolinguistics</a:t>
            </a:r>
          </a:p>
          <a:p>
            <a:pPr eaLnBrk="1" hangingPunct="1">
              <a:lnSpc>
                <a:spcPct val="90000"/>
              </a:lnSpc>
              <a:buFont typeface="Wingdings" pitchFamily="2" charset="2"/>
              <a:buNone/>
              <a:defRPr/>
            </a:pPr>
            <a:r>
              <a:rPr lang="en-US" altLang="zh-CN" sz="2000" b="1" smtClean="0"/>
              <a:t>                                                                             Anthropological</a:t>
            </a:r>
          </a:p>
          <a:p>
            <a:pPr eaLnBrk="1" hangingPunct="1">
              <a:lnSpc>
                <a:spcPct val="90000"/>
              </a:lnSpc>
              <a:buFont typeface="Wingdings" pitchFamily="2" charset="2"/>
              <a:buNone/>
              <a:defRPr/>
            </a:pPr>
            <a:r>
              <a:rPr lang="en-US" altLang="zh-CN" sz="2000" b="1" smtClean="0"/>
              <a:t>                                                                             Computational</a:t>
            </a:r>
          </a:p>
          <a:p>
            <a:pPr eaLnBrk="1" hangingPunct="1">
              <a:lnSpc>
                <a:spcPct val="90000"/>
              </a:lnSpc>
              <a:buFont typeface="Wingdings" pitchFamily="2" charset="2"/>
              <a:buNone/>
              <a:defRPr/>
            </a:pPr>
            <a:endParaRPr lang="en-US" altLang="zh-CN" sz="2400" b="1" smtClean="0"/>
          </a:p>
        </p:txBody>
      </p:sp>
      <p:sp>
        <p:nvSpPr>
          <p:cNvPr id="49156" name="Oval 4"/>
          <p:cNvSpPr>
            <a:spLocks noChangeArrowheads="1"/>
          </p:cNvSpPr>
          <p:nvPr/>
        </p:nvSpPr>
        <p:spPr bwMode="auto">
          <a:xfrm>
            <a:off x="381000" y="1752600"/>
            <a:ext cx="4648200" cy="4648200"/>
          </a:xfrm>
          <a:prstGeom prst="ellipse">
            <a:avLst/>
          </a:prstGeom>
          <a:solidFill>
            <a:srgbClr val="0066CC"/>
          </a:solidFill>
          <a:ln w="9525">
            <a:solidFill>
              <a:schemeClr val="tx1"/>
            </a:solidFill>
            <a:round/>
            <a:headEnd/>
            <a:tailEnd/>
          </a:ln>
        </p:spPr>
        <p:txBody>
          <a:bodyPr wrap="none" anchor="ctr"/>
          <a:lstStyle/>
          <a:p>
            <a:endParaRPr lang="ru-RU"/>
          </a:p>
        </p:txBody>
      </p:sp>
      <p:sp>
        <p:nvSpPr>
          <p:cNvPr id="49157" name="Oval 7"/>
          <p:cNvSpPr>
            <a:spLocks noChangeArrowheads="1"/>
          </p:cNvSpPr>
          <p:nvPr/>
        </p:nvSpPr>
        <p:spPr bwMode="auto">
          <a:xfrm>
            <a:off x="914400" y="2286000"/>
            <a:ext cx="3505200" cy="3429000"/>
          </a:xfrm>
          <a:prstGeom prst="ellipse">
            <a:avLst/>
          </a:prstGeom>
          <a:solidFill>
            <a:srgbClr val="66FF33"/>
          </a:solidFill>
          <a:ln w="9525">
            <a:solidFill>
              <a:schemeClr val="tx1"/>
            </a:solidFill>
            <a:round/>
            <a:headEnd/>
            <a:tailEnd/>
          </a:ln>
        </p:spPr>
        <p:txBody>
          <a:bodyPr wrap="none" anchor="ctr"/>
          <a:lstStyle/>
          <a:p>
            <a:endParaRPr lang="ru-RU"/>
          </a:p>
        </p:txBody>
      </p:sp>
      <p:sp>
        <p:nvSpPr>
          <p:cNvPr id="49158" name="Oval 9"/>
          <p:cNvSpPr>
            <a:spLocks noChangeArrowheads="1"/>
          </p:cNvSpPr>
          <p:nvPr/>
        </p:nvSpPr>
        <p:spPr bwMode="auto">
          <a:xfrm>
            <a:off x="1219200" y="2590800"/>
            <a:ext cx="2895600" cy="2895600"/>
          </a:xfrm>
          <a:prstGeom prst="ellipse">
            <a:avLst/>
          </a:prstGeom>
          <a:solidFill>
            <a:schemeClr val="tx2"/>
          </a:solidFill>
          <a:ln w="9525">
            <a:solidFill>
              <a:schemeClr val="tx1"/>
            </a:solidFill>
            <a:round/>
            <a:headEnd/>
            <a:tailEnd/>
          </a:ln>
        </p:spPr>
        <p:txBody>
          <a:bodyPr wrap="none" anchor="ctr"/>
          <a:lstStyle/>
          <a:p>
            <a:endParaRPr lang="ru-RU"/>
          </a:p>
        </p:txBody>
      </p:sp>
      <p:sp>
        <p:nvSpPr>
          <p:cNvPr id="49159" name="Oval 11"/>
          <p:cNvSpPr>
            <a:spLocks noChangeArrowheads="1"/>
          </p:cNvSpPr>
          <p:nvPr/>
        </p:nvSpPr>
        <p:spPr bwMode="auto">
          <a:xfrm>
            <a:off x="1600200" y="2971800"/>
            <a:ext cx="2209800" cy="2133600"/>
          </a:xfrm>
          <a:prstGeom prst="ellipse">
            <a:avLst/>
          </a:prstGeom>
          <a:solidFill>
            <a:schemeClr val="hlink"/>
          </a:solidFill>
          <a:ln w="9525">
            <a:solidFill>
              <a:schemeClr val="tx1"/>
            </a:solidFill>
            <a:round/>
            <a:headEnd/>
            <a:tailEnd/>
          </a:ln>
        </p:spPr>
        <p:txBody>
          <a:bodyPr wrap="none" anchor="ctr"/>
          <a:lstStyle/>
          <a:p>
            <a:endParaRPr lang="ru-RU"/>
          </a:p>
        </p:txBody>
      </p:sp>
      <p:sp>
        <p:nvSpPr>
          <p:cNvPr id="49160" name="Oval 12"/>
          <p:cNvSpPr>
            <a:spLocks noChangeArrowheads="1"/>
          </p:cNvSpPr>
          <p:nvPr/>
        </p:nvSpPr>
        <p:spPr bwMode="auto">
          <a:xfrm>
            <a:off x="1905000" y="3200400"/>
            <a:ext cx="1676400" cy="1676400"/>
          </a:xfrm>
          <a:prstGeom prst="ellipse">
            <a:avLst/>
          </a:prstGeom>
          <a:solidFill>
            <a:srgbClr val="FFFF00"/>
          </a:solidFill>
          <a:ln w="9525">
            <a:solidFill>
              <a:schemeClr val="tx1"/>
            </a:solidFill>
            <a:round/>
            <a:headEnd/>
            <a:tailEnd/>
          </a:ln>
        </p:spPr>
        <p:txBody>
          <a:bodyPr wrap="none" anchor="ctr"/>
          <a:lstStyle/>
          <a:p>
            <a:endParaRPr lang="ru-RU"/>
          </a:p>
        </p:txBody>
      </p:sp>
      <p:sp>
        <p:nvSpPr>
          <p:cNvPr id="49161" name="Oval 13"/>
          <p:cNvSpPr>
            <a:spLocks noChangeArrowheads="1"/>
          </p:cNvSpPr>
          <p:nvPr/>
        </p:nvSpPr>
        <p:spPr bwMode="auto">
          <a:xfrm>
            <a:off x="2057400" y="3352800"/>
            <a:ext cx="1371600" cy="1371600"/>
          </a:xfrm>
          <a:prstGeom prst="ellipse">
            <a:avLst/>
          </a:prstGeom>
          <a:solidFill>
            <a:srgbClr val="FF33CC"/>
          </a:solidFill>
          <a:ln w="9525">
            <a:solidFill>
              <a:schemeClr val="tx1"/>
            </a:solidFill>
            <a:round/>
            <a:headEnd/>
            <a:tailEnd/>
          </a:ln>
        </p:spPr>
        <p:txBody>
          <a:bodyPr wrap="none" anchor="ctr"/>
          <a:lstStyle/>
          <a:p>
            <a:endParaRPr lang="ru-RU"/>
          </a:p>
        </p:txBody>
      </p:sp>
      <p:sp>
        <p:nvSpPr>
          <p:cNvPr id="49162" name="Oval 14"/>
          <p:cNvSpPr>
            <a:spLocks noChangeArrowheads="1"/>
          </p:cNvSpPr>
          <p:nvPr/>
        </p:nvSpPr>
        <p:spPr bwMode="auto">
          <a:xfrm>
            <a:off x="2438400" y="3657600"/>
            <a:ext cx="685800" cy="685800"/>
          </a:xfrm>
          <a:prstGeom prst="ellipse">
            <a:avLst/>
          </a:prstGeom>
          <a:solidFill>
            <a:schemeClr val="bg2"/>
          </a:solidFill>
          <a:ln w="9525">
            <a:solidFill>
              <a:schemeClr val="tx1"/>
            </a:solidFill>
            <a:round/>
            <a:headEnd/>
            <a:tailEnd/>
          </a:ln>
        </p:spPr>
        <p:txBody>
          <a:bodyPr wrap="none" anchor="ctr"/>
          <a:lstStyle/>
          <a:p>
            <a:endParaRPr lang="ru-RU"/>
          </a:p>
        </p:txBody>
      </p:sp>
      <p:sp>
        <p:nvSpPr>
          <p:cNvPr id="49163" name="Line 16"/>
          <p:cNvSpPr>
            <a:spLocks noChangeShapeType="1"/>
          </p:cNvSpPr>
          <p:nvPr/>
        </p:nvSpPr>
        <p:spPr bwMode="auto">
          <a:xfrm flipV="1">
            <a:off x="2743200" y="1196975"/>
            <a:ext cx="3197225" cy="2765425"/>
          </a:xfrm>
          <a:prstGeom prst="line">
            <a:avLst/>
          </a:prstGeom>
          <a:noFill/>
          <a:ln w="9525">
            <a:solidFill>
              <a:srgbClr val="CC3300"/>
            </a:solidFill>
            <a:round/>
            <a:headEnd/>
            <a:tailEnd type="triangle" w="med" len="med"/>
          </a:ln>
        </p:spPr>
        <p:txBody>
          <a:bodyPr wrap="none"/>
          <a:lstStyle/>
          <a:p>
            <a:endParaRPr lang="ru-RU"/>
          </a:p>
        </p:txBody>
      </p:sp>
      <p:sp>
        <p:nvSpPr>
          <p:cNvPr id="49164" name="Line 17"/>
          <p:cNvSpPr>
            <a:spLocks noChangeShapeType="1"/>
          </p:cNvSpPr>
          <p:nvPr/>
        </p:nvSpPr>
        <p:spPr bwMode="auto">
          <a:xfrm flipV="1">
            <a:off x="3200400" y="1628775"/>
            <a:ext cx="2811463" cy="2105025"/>
          </a:xfrm>
          <a:prstGeom prst="line">
            <a:avLst/>
          </a:prstGeom>
          <a:noFill/>
          <a:ln w="9525">
            <a:solidFill>
              <a:srgbClr val="FF33CC"/>
            </a:solidFill>
            <a:round/>
            <a:headEnd/>
            <a:tailEnd type="triangle" w="med" len="med"/>
          </a:ln>
        </p:spPr>
        <p:txBody>
          <a:bodyPr wrap="none"/>
          <a:lstStyle/>
          <a:p>
            <a:endParaRPr lang="ru-RU"/>
          </a:p>
        </p:txBody>
      </p:sp>
      <p:sp>
        <p:nvSpPr>
          <p:cNvPr id="49165" name="Line 18"/>
          <p:cNvSpPr>
            <a:spLocks noChangeShapeType="1"/>
          </p:cNvSpPr>
          <p:nvPr/>
        </p:nvSpPr>
        <p:spPr bwMode="auto">
          <a:xfrm flipV="1">
            <a:off x="3429000" y="1989138"/>
            <a:ext cx="2655888" cy="1820862"/>
          </a:xfrm>
          <a:prstGeom prst="line">
            <a:avLst/>
          </a:prstGeom>
          <a:noFill/>
          <a:ln w="9525">
            <a:solidFill>
              <a:srgbClr val="FFFF00"/>
            </a:solidFill>
            <a:round/>
            <a:headEnd/>
            <a:tailEnd type="triangle" w="med" len="med"/>
          </a:ln>
        </p:spPr>
        <p:txBody>
          <a:bodyPr wrap="none"/>
          <a:lstStyle/>
          <a:p>
            <a:endParaRPr lang="ru-RU"/>
          </a:p>
        </p:txBody>
      </p:sp>
      <p:sp>
        <p:nvSpPr>
          <p:cNvPr id="49166" name="Line 19"/>
          <p:cNvSpPr>
            <a:spLocks noChangeShapeType="1"/>
          </p:cNvSpPr>
          <p:nvPr/>
        </p:nvSpPr>
        <p:spPr bwMode="auto">
          <a:xfrm flipV="1">
            <a:off x="3708400" y="2349500"/>
            <a:ext cx="2376488" cy="1655763"/>
          </a:xfrm>
          <a:prstGeom prst="line">
            <a:avLst/>
          </a:prstGeom>
          <a:noFill/>
          <a:ln w="9525">
            <a:solidFill>
              <a:schemeClr val="hlink"/>
            </a:solidFill>
            <a:round/>
            <a:headEnd/>
            <a:tailEnd type="triangle" w="med" len="med"/>
          </a:ln>
        </p:spPr>
        <p:txBody>
          <a:bodyPr wrap="none"/>
          <a:lstStyle/>
          <a:p>
            <a:endParaRPr lang="ru-RU"/>
          </a:p>
        </p:txBody>
      </p:sp>
      <p:sp>
        <p:nvSpPr>
          <p:cNvPr id="49167" name="Line 20"/>
          <p:cNvSpPr>
            <a:spLocks noChangeShapeType="1"/>
          </p:cNvSpPr>
          <p:nvPr/>
        </p:nvSpPr>
        <p:spPr bwMode="auto">
          <a:xfrm flipV="1">
            <a:off x="3924300" y="2781300"/>
            <a:ext cx="2160588" cy="1368425"/>
          </a:xfrm>
          <a:prstGeom prst="line">
            <a:avLst/>
          </a:prstGeom>
          <a:noFill/>
          <a:ln w="9525">
            <a:solidFill>
              <a:schemeClr val="tx2"/>
            </a:solidFill>
            <a:round/>
            <a:headEnd/>
            <a:tailEnd type="triangle" w="med" len="med"/>
          </a:ln>
        </p:spPr>
        <p:txBody>
          <a:bodyPr wrap="none"/>
          <a:lstStyle/>
          <a:p>
            <a:endParaRPr lang="ru-RU"/>
          </a:p>
        </p:txBody>
      </p:sp>
      <p:sp>
        <p:nvSpPr>
          <p:cNvPr id="49168" name="Line 21"/>
          <p:cNvSpPr>
            <a:spLocks noChangeShapeType="1"/>
          </p:cNvSpPr>
          <p:nvPr/>
        </p:nvSpPr>
        <p:spPr bwMode="auto">
          <a:xfrm flipV="1">
            <a:off x="4140200" y="3284538"/>
            <a:ext cx="2003425" cy="1152525"/>
          </a:xfrm>
          <a:prstGeom prst="line">
            <a:avLst/>
          </a:prstGeom>
          <a:noFill/>
          <a:ln w="9525">
            <a:solidFill>
              <a:srgbClr val="00FF00"/>
            </a:solidFill>
            <a:round/>
            <a:headEnd/>
            <a:tailEnd type="triangle" w="med" len="med"/>
          </a:ln>
        </p:spPr>
        <p:txBody>
          <a:bodyPr wrap="none"/>
          <a:lstStyle/>
          <a:p>
            <a:endParaRPr lang="ru-RU"/>
          </a:p>
        </p:txBody>
      </p:sp>
      <p:sp>
        <p:nvSpPr>
          <p:cNvPr id="49169" name="Line 22"/>
          <p:cNvSpPr>
            <a:spLocks noChangeShapeType="1"/>
          </p:cNvSpPr>
          <p:nvPr/>
        </p:nvSpPr>
        <p:spPr bwMode="auto">
          <a:xfrm flipH="1">
            <a:off x="1066800" y="5257800"/>
            <a:ext cx="381000" cy="457200"/>
          </a:xfrm>
          <a:prstGeom prst="line">
            <a:avLst/>
          </a:prstGeom>
          <a:noFill/>
          <a:ln w="9525">
            <a:solidFill>
              <a:schemeClr val="bg2"/>
            </a:solidFill>
            <a:round/>
            <a:headEnd/>
            <a:tailEnd/>
          </a:ln>
        </p:spPr>
        <p:txBody>
          <a:bodyPr wrap="none"/>
          <a:lstStyle/>
          <a:p>
            <a:endParaRPr lang="ru-RU"/>
          </a:p>
        </p:txBody>
      </p:sp>
      <p:sp>
        <p:nvSpPr>
          <p:cNvPr id="49170" name="Line 23"/>
          <p:cNvSpPr>
            <a:spLocks noChangeShapeType="1"/>
          </p:cNvSpPr>
          <p:nvPr/>
        </p:nvSpPr>
        <p:spPr bwMode="auto">
          <a:xfrm>
            <a:off x="1066800" y="2438400"/>
            <a:ext cx="304800" cy="381000"/>
          </a:xfrm>
          <a:prstGeom prst="line">
            <a:avLst/>
          </a:prstGeom>
          <a:noFill/>
          <a:ln w="9525">
            <a:solidFill>
              <a:schemeClr val="bg2"/>
            </a:solidFill>
            <a:round/>
            <a:headEnd/>
            <a:tailEnd/>
          </a:ln>
        </p:spPr>
        <p:txBody>
          <a:bodyPr wrap="none"/>
          <a:lstStyle/>
          <a:p>
            <a:endParaRPr lang="ru-RU"/>
          </a:p>
        </p:txBody>
      </p:sp>
      <p:sp>
        <p:nvSpPr>
          <p:cNvPr id="49171" name="Line 25"/>
          <p:cNvSpPr>
            <a:spLocks noChangeShapeType="1"/>
          </p:cNvSpPr>
          <p:nvPr/>
        </p:nvSpPr>
        <p:spPr bwMode="auto">
          <a:xfrm>
            <a:off x="3962400" y="5181600"/>
            <a:ext cx="457200" cy="457200"/>
          </a:xfrm>
          <a:prstGeom prst="line">
            <a:avLst/>
          </a:prstGeom>
          <a:noFill/>
          <a:ln w="9525">
            <a:solidFill>
              <a:schemeClr val="bg2"/>
            </a:solidFill>
            <a:round/>
            <a:headEnd/>
            <a:tailEnd/>
          </a:ln>
        </p:spPr>
        <p:txBody>
          <a:bodyPr wrap="none"/>
          <a:lstStyle/>
          <a:p>
            <a:endParaRPr lang="ru-RU"/>
          </a:p>
        </p:txBody>
      </p:sp>
      <p:sp>
        <p:nvSpPr>
          <p:cNvPr id="49172" name="Line 26"/>
          <p:cNvSpPr>
            <a:spLocks noChangeShapeType="1"/>
          </p:cNvSpPr>
          <p:nvPr/>
        </p:nvSpPr>
        <p:spPr bwMode="auto">
          <a:xfrm flipH="1">
            <a:off x="3733800" y="2209800"/>
            <a:ext cx="304800" cy="381000"/>
          </a:xfrm>
          <a:prstGeom prst="line">
            <a:avLst/>
          </a:prstGeom>
          <a:noFill/>
          <a:ln w="9525">
            <a:solidFill>
              <a:schemeClr val="bg2"/>
            </a:solidFill>
            <a:round/>
            <a:headEnd/>
            <a:tailEnd/>
          </a:ln>
        </p:spPr>
        <p:txBody>
          <a:bodyPr wrap="none"/>
          <a:lstStyle/>
          <a:p>
            <a:endParaRPr lang="ru-RU"/>
          </a:p>
        </p:txBody>
      </p:sp>
      <p:sp>
        <p:nvSpPr>
          <p:cNvPr id="49173" name="AutoShape 29"/>
          <p:cNvSpPr>
            <a:spLocks/>
          </p:cNvSpPr>
          <p:nvPr/>
        </p:nvSpPr>
        <p:spPr bwMode="auto">
          <a:xfrm>
            <a:off x="5867400" y="4508500"/>
            <a:ext cx="144463" cy="938213"/>
          </a:xfrm>
          <a:prstGeom prst="leftBrace">
            <a:avLst>
              <a:gd name="adj1" fmla="val 54121"/>
              <a:gd name="adj2" fmla="val 50000"/>
            </a:avLst>
          </a:prstGeom>
          <a:noFill/>
          <a:ln w="57150">
            <a:solidFill>
              <a:srgbClr val="FFFF00"/>
            </a:solidFill>
            <a:round/>
            <a:headEnd/>
            <a:tailEnd/>
          </a:ln>
        </p:spPr>
        <p:txBody>
          <a:bodyPr wrap="none" anchor="ctr"/>
          <a:lstStyle/>
          <a:p>
            <a:pPr algn="ctr"/>
            <a:endParaRPr lang="zh-CN" altLang="en-US">
              <a:solidFill>
                <a:schemeClr val="accent2"/>
              </a:solidFill>
            </a:endParaRPr>
          </a:p>
        </p:txBody>
      </p:sp>
      <p:sp>
        <p:nvSpPr>
          <p:cNvPr id="49174" name="AutoShape 31"/>
          <p:cNvSpPr>
            <a:spLocks noChangeArrowheads="1"/>
          </p:cNvSpPr>
          <p:nvPr/>
        </p:nvSpPr>
        <p:spPr bwMode="auto">
          <a:xfrm>
            <a:off x="4500563" y="5084763"/>
            <a:ext cx="1366837" cy="288925"/>
          </a:xfrm>
          <a:prstGeom prst="rightArrow">
            <a:avLst>
              <a:gd name="adj1" fmla="val 50000"/>
              <a:gd name="adj2" fmla="val 118269"/>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0" y="0"/>
            <a:ext cx="8229600" cy="1143000"/>
          </a:xfrm>
        </p:spPr>
        <p:txBody>
          <a:bodyPr/>
          <a:lstStyle/>
          <a:p>
            <a:pPr algn="l" eaLnBrk="1" hangingPunct="1"/>
            <a:r>
              <a:rPr lang="en-US" altLang="zh-CN" b="1" smtClean="0">
                <a:solidFill>
                  <a:srgbClr val="00FFFF"/>
                </a:solidFill>
                <a:effectLst/>
              </a:rPr>
              <a:t>Scope of linguistics</a:t>
            </a:r>
            <a:endParaRPr lang="zh-CN" altLang="en-US" b="1" smtClean="0">
              <a:solidFill>
                <a:srgbClr val="00FFFF"/>
              </a:solidFill>
              <a:effectLst/>
            </a:endParaRPr>
          </a:p>
        </p:txBody>
      </p:sp>
      <p:sp>
        <p:nvSpPr>
          <p:cNvPr id="50179" name="Rectangle 3"/>
          <p:cNvSpPr>
            <a:spLocks noGrp="1" noChangeArrowheads="1"/>
          </p:cNvSpPr>
          <p:nvPr>
            <p:ph idx="1"/>
          </p:nvPr>
        </p:nvSpPr>
        <p:spPr>
          <a:xfrm>
            <a:off x="323850" y="1412875"/>
            <a:ext cx="8135938" cy="4495800"/>
          </a:xfrm>
        </p:spPr>
        <p:txBody>
          <a:bodyPr/>
          <a:lstStyle/>
          <a:p>
            <a:pPr eaLnBrk="1" hangingPunct="1"/>
            <a:r>
              <a:rPr lang="en-US" altLang="zh-CN" b="1" smtClean="0">
                <a:solidFill>
                  <a:srgbClr val="FF3300"/>
                </a:solidFill>
                <a:effectLst/>
                <a:latin typeface="Times New Roman" pitchFamily="18" charset="0"/>
              </a:rPr>
              <a:t>Microlinguistics</a:t>
            </a:r>
            <a:r>
              <a:rPr lang="en-US" altLang="zh-CN" smtClean="0">
                <a:solidFill>
                  <a:srgbClr val="FFFF00"/>
                </a:solidFill>
                <a:effectLst/>
                <a:latin typeface="Times New Roman" pitchFamily="18" charset="0"/>
              </a:rPr>
              <a:t> </a:t>
            </a:r>
            <a:r>
              <a:rPr lang="en-US" altLang="zh-CN" smtClean="0">
                <a:effectLst/>
                <a:latin typeface="Times New Roman" pitchFamily="18" charset="0"/>
              </a:rPr>
              <a:t>includes</a:t>
            </a:r>
            <a:r>
              <a:rPr lang="en-US" altLang="zh-CN" smtClean="0">
                <a:solidFill>
                  <a:srgbClr val="FFFF00"/>
                </a:solidFill>
                <a:effectLst/>
                <a:latin typeface="Times New Roman" pitchFamily="18" charset="0"/>
              </a:rPr>
              <a:t> </a:t>
            </a:r>
            <a:r>
              <a:rPr lang="en-US" altLang="zh-CN" b="1" smtClean="0">
                <a:solidFill>
                  <a:srgbClr val="FFFF00"/>
                </a:solidFill>
                <a:effectLst/>
                <a:latin typeface="Times New Roman" pitchFamily="18" charset="0"/>
              </a:rPr>
              <a:t>phonetics, phonology, morphology, syntax, semantics and pragmatics</a:t>
            </a:r>
            <a:r>
              <a:rPr lang="en-US" altLang="zh-CN" smtClean="0">
                <a:solidFill>
                  <a:srgbClr val="FFFF00"/>
                </a:solidFill>
                <a:effectLst/>
                <a:latin typeface="Times New Roman" pitchFamily="18" charset="0"/>
              </a:rPr>
              <a:t>.</a:t>
            </a:r>
          </a:p>
          <a:p>
            <a:pPr eaLnBrk="1" hangingPunct="1"/>
            <a:r>
              <a:rPr lang="en-US" altLang="zh-CN" b="1" smtClean="0">
                <a:solidFill>
                  <a:srgbClr val="FF3300"/>
                </a:solidFill>
                <a:effectLst/>
                <a:latin typeface="Times New Roman" pitchFamily="18" charset="0"/>
              </a:rPr>
              <a:t>Macrolinguistics</a:t>
            </a:r>
            <a:r>
              <a:rPr lang="en-US" altLang="zh-CN" b="1" smtClean="0">
                <a:solidFill>
                  <a:srgbClr val="FFFF00"/>
                </a:solidFill>
                <a:effectLst/>
                <a:latin typeface="Times New Roman" pitchFamily="18" charset="0"/>
              </a:rPr>
              <a:t> </a:t>
            </a:r>
            <a:r>
              <a:rPr lang="en-US" altLang="zh-CN" smtClean="0">
                <a:effectLst/>
                <a:latin typeface="Times New Roman" pitchFamily="18" charset="0"/>
              </a:rPr>
              <a:t>includes</a:t>
            </a:r>
            <a:r>
              <a:rPr lang="en-US" altLang="zh-CN" smtClean="0">
                <a:solidFill>
                  <a:srgbClr val="FFFF00"/>
                </a:solidFill>
                <a:effectLst/>
                <a:latin typeface="Times New Roman" pitchFamily="18" charset="0"/>
              </a:rPr>
              <a:t> </a:t>
            </a:r>
            <a:r>
              <a:rPr lang="en-US" altLang="zh-CN" b="1" smtClean="0">
                <a:solidFill>
                  <a:srgbClr val="FFFF00"/>
                </a:solidFill>
                <a:effectLst/>
                <a:latin typeface="Times New Roman" pitchFamily="18" charset="0"/>
              </a:rPr>
              <a:t>sociolinguistics,</a:t>
            </a:r>
          </a:p>
          <a:p>
            <a:pPr eaLnBrk="1" hangingPunct="1">
              <a:buFont typeface="Wingdings" pitchFamily="2" charset="2"/>
              <a:buNone/>
            </a:pPr>
            <a:r>
              <a:rPr lang="en-US" altLang="zh-CN" b="1" smtClean="0">
                <a:solidFill>
                  <a:srgbClr val="FFFF00"/>
                </a:solidFill>
                <a:effectLst/>
                <a:latin typeface="Times New Roman" pitchFamily="18" charset="0"/>
              </a:rPr>
              <a:t>   Psycholinguistics, neurolinguistics, stylistics, discourse analysis, computational linguistics, cognitive linguistics, applied linguistics,etc</a:t>
            </a:r>
            <a:r>
              <a:rPr lang="en-US" altLang="zh-CN" smtClean="0">
                <a:solidFill>
                  <a:srgbClr val="FFFF00"/>
                </a:solidFill>
                <a:effectLst/>
                <a:latin typeface="Times New Roman" pitchFamily="18" charset="0"/>
              </a:rPr>
              <a:t>.</a:t>
            </a:r>
          </a:p>
          <a:p>
            <a:pPr eaLnBrk="1" hangingPunct="1"/>
            <a:endParaRPr lang="zh-CN" altLang="en-US" smtClean="0">
              <a:solidFill>
                <a:srgbClr val="FFFF00"/>
              </a:solidFill>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eaLnBrk="1" hangingPunct="1">
              <a:defRPr/>
            </a:pPr>
            <a:r>
              <a:rPr lang="en-US" altLang="zh-CN" sz="4800" b="1" smtClean="0">
                <a:solidFill>
                  <a:srgbClr val="66FFFF"/>
                </a:solidFill>
                <a:latin typeface="Times New Roman" pitchFamily="18" charset="0"/>
              </a:rPr>
              <a:t>Core </a:t>
            </a:r>
            <a:r>
              <a:rPr lang="en-US" altLang="zh-CN" sz="4800" b="1" smtClean="0">
                <a:solidFill>
                  <a:srgbClr val="66FFFF"/>
                </a:solidFill>
                <a:effectLst/>
                <a:latin typeface="Times New Roman" pitchFamily="18" charset="0"/>
              </a:rPr>
              <a:t>branches</a:t>
            </a:r>
            <a:r>
              <a:rPr lang="en-US" altLang="zh-CN" sz="4800" b="1" smtClean="0">
                <a:solidFill>
                  <a:srgbClr val="66FFFF"/>
                </a:solidFill>
                <a:latin typeface="Times New Roman" pitchFamily="18" charset="0"/>
              </a:rPr>
              <a:t> of Linguistics</a:t>
            </a:r>
            <a:r>
              <a:rPr lang="en-US" altLang="zh-CN" smtClean="0"/>
              <a:t> </a:t>
            </a:r>
          </a:p>
        </p:txBody>
      </p:sp>
      <p:sp>
        <p:nvSpPr>
          <p:cNvPr id="159747" name="Rectangle 3"/>
          <p:cNvSpPr>
            <a:spLocks noGrp="1" noChangeArrowheads="1"/>
          </p:cNvSpPr>
          <p:nvPr>
            <p:ph idx="1"/>
          </p:nvPr>
        </p:nvSpPr>
        <p:spPr>
          <a:xfrm>
            <a:off x="107950" y="1600200"/>
            <a:ext cx="9036050" cy="4495800"/>
          </a:xfrm>
        </p:spPr>
        <p:txBody>
          <a:bodyPr/>
          <a:lstStyle/>
          <a:p>
            <a:pPr algn="ctr" eaLnBrk="1" hangingPunct="1">
              <a:lnSpc>
                <a:spcPct val="90000"/>
              </a:lnSpc>
              <a:defRPr/>
            </a:pPr>
            <a:r>
              <a:rPr lang="en-US" altLang="zh-CN" b="1" smtClean="0">
                <a:solidFill>
                  <a:srgbClr val="FFFF00"/>
                </a:solidFill>
              </a:rPr>
              <a:t>Linguistics</a:t>
            </a:r>
          </a:p>
          <a:p>
            <a:pPr eaLnBrk="1" hangingPunct="1">
              <a:lnSpc>
                <a:spcPct val="90000"/>
              </a:lnSpc>
              <a:defRPr/>
            </a:pPr>
            <a:endParaRPr lang="en-US" altLang="zh-CN" smtClean="0"/>
          </a:p>
          <a:p>
            <a:pPr algn="ctr" eaLnBrk="1" hangingPunct="1">
              <a:lnSpc>
                <a:spcPct val="90000"/>
              </a:lnSpc>
              <a:defRPr/>
            </a:pPr>
            <a:r>
              <a:rPr lang="en-US" altLang="zh-CN" b="1" smtClean="0">
                <a:solidFill>
                  <a:srgbClr val="FFFF00"/>
                </a:solidFill>
              </a:rPr>
              <a:t>Language</a:t>
            </a:r>
          </a:p>
          <a:p>
            <a:pPr algn="ctr" eaLnBrk="1" hangingPunct="1">
              <a:lnSpc>
                <a:spcPct val="90000"/>
              </a:lnSpc>
              <a:defRPr/>
            </a:pPr>
            <a:endParaRPr lang="en-US" altLang="zh-CN" smtClean="0"/>
          </a:p>
          <a:p>
            <a:pPr algn="ctr" eaLnBrk="1" hangingPunct="1">
              <a:lnSpc>
                <a:spcPct val="90000"/>
              </a:lnSpc>
              <a:defRPr/>
            </a:pPr>
            <a:r>
              <a:rPr lang="en-US" altLang="zh-CN" b="1" smtClean="0">
                <a:solidFill>
                  <a:srgbClr val="FFFF00"/>
                </a:solidFill>
              </a:rPr>
              <a:t>Sounds   words   sentences   meaning</a:t>
            </a:r>
            <a:r>
              <a:rPr lang="en-US" altLang="zh-CN" smtClean="0"/>
              <a:t> </a:t>
            </a:r>
          </a:p>
          <a:p>
            <a:pPr algn="ctr" eaLnBrk="1" hangingPunct="1">
              <a:lnSpc>
                <a:spcPct val="90000"/>
              </a:lnSpc>
              <a:defRPr/>
            </a:pPr>
            <a:endParaRPr lang="en-US" altLang="zh-CN" smtClean="0"/>
          </a:p>
          <a:p>
            <a:pPr algn="ctr" eaLnBrk="1" hangingPunct="1">
              <a:lnSpc>
                <a:spcPct val="90000"/>
              </a:lnSpc>
              <a:buFont typeface="Wingdings" pitchFamily="2" charset="2"/>
              <a:buNone/>
              <a:defRPr/>
            </a:pPr>
            <a:endParaRPr lang="en-US" altLang="zh-CN" sz="2000" b="1" smtClean="0">
              <a:solidFill>
                <a:srgbClr val="FF3300"/>
              </a:solidFill>
            </a:endParaRPr>
          </a:p>
          <a:p>
            <a:pPr algn="ctr" eaLnBrk="1" hangingPunct="1">
              <a:lnSpc>
                <a:spcPct val="90000"/>
              </a:lnSpc>
              <a:buFont typeface="Wingdings" pitchFamily="2" charset="2"/>
              <a:buNone/>
              <a:defRPr/>
            </a:pPr>
            <a:r>
              <a:rPr lang="en-US" altLang="zh-CN" sz="2000" b="1" smtClean="0">
                <a:solidFill>
                  <a:srgbClr val="FF3300"/>
                </a:solidFill>
              </a:rPr>
              <a:t>Phonetics/phonology   morphology   syntax   semantics/pragmatics</a:t>
            </a:r>
            <a:r>
              <a:rPr lang="en-US" altLang="zh-CN" sz="2000" smtClean="0"/>
              <a:t>    </a:t>
            </a:r>
          </a:p>
        </p:txBody>
      </p:sp>
      <p:sp>
        <p:nvSpPr>
          <p:cNvPr id="159748" name="Line 4"/>
          <p:cNvSpPr>
            <a:spLocks noChangeShapeType="1"/>
          </p:cNvSpPr>
          <p:nvPr/>
        </p:nvSpPr>
        <p:spPr bwMode="auto">
          <a:xfrm>
            <a:off x="4643438" y="2060575"/>
            <a:ext cx="0" cy="720725"/>
          </a:xfrm>
          <a:prstGeom prst="line">
            <a:avLst/>
          </a:prstGeom>
          <a:noFill/>
          <a:ln w="57150">
            <a:solidFill>
              <a:schemeClr val="tx1"/>
            </a:solidFill>
            <a:round/>
            <a:headEnd/>
            <a:tailEnd type="triangle" w="med" len="med"/>
          </a:ln>
        </p:spPr>
        <p:txBody>
          <a:bodyPr/>
          <a:lstStyle/>
          <a:p>
            <a:endParaRPr lang="ru-RU"/>
          </a:p>
        </p:txBody>
      </p:sp>
      <p:sp>
        <p:nvSpPr>
          <p:cNvPr id="159749" name="Line 5"/>
          <p:cNvSpPr>
            <a:spLocks noChangeShapeType="1"/>
          </p:cNvSpPr>
          <p:nvPr/>
        </p:nvSpPr>
        <p:spPr bwMode="auto">
          <a:xfrm flipH="1">
            <a:off x="1835150" y="3141663"/>
            <a:ext cx="2305050" cy="719137"/>
          </a:xfrm>
          <a:prstGeom prst="line">
            <a:avLst/>
          </a:prstGeom>
          <a:noFill/>
          <a:ln w="38100">
            <a:solidFill>
              <a:schemeClr val="tx1"/>
            </a:solidFill>
            <a:round/>
            <a:headEnd/>
            <a:tailEnd type="triangle" w="med" len="med"/>
          </a:ln>
        </p:spPr>
        <p:txBody>
          <a:bodyPr/>
          <a:lstStyle/>
          <a:p>
            <a:endParaRPr lang="ru-RU"/>
          </a:p>
        </p:txBody>
      </p:sp>
      <p:sp>
        <p:nvSpPr>
          <p:cNvPr id="159750" name="Line 6"/>
          <p:cNvSpPr>
            <a:spLocks noChangeShapeType="1"/>
          </p:cNvSpPr>
          <p:nvPr/>
        </p:nvSpPr>
        <p:spPr bwMode="auto">
          <a:xfrm flipH="1">
            <a:off x="3635375" y="3141663"/>
            <a:ext cx="792163" cy="719137"/>
          </a:xfrm>
          <a:prstGeom prst="line">
            <a:avLst/>
          </a:prstGeom>
          <a:noFill/>
          <a:ln w="38100">
            <a:solidFill>
              <a:schemeClr val="tx1"/>
            </a:solidFill>
            <a:round/>
            <a:headEnd/>
            <a:tailEnd type="triangle" w="med" len="med"/>
          </a:ln>
        </p:spPr>
        <p:txBody>
          <a:bodyPr/>
          <a:lstStyle/>
          <a:p>
            <a:endParaRPr lang="ru-RU"/>
          </a:p>
        </p:txBody>
      </p:sp>
      <p:sp>
        <p:nvSpPr>
          <p:cNvPr id="159751" name="Line 7"/>
          <p:cNvSpPr>
            <a:spLocks noChangeShapeType="1"/>
          </p:cNvSpPr>
          <p:nvPr/>
        </p:nvSpPr>
        <p:spPr bwMode="auto">
          <a:xfrm>
            <a:off x="4716463" y="3213100"/>
            <a:ext cx="576262" cy="647700"/>
          </a:xfrm>
          <a:prstGeom prst="line">
            <a:avLst/>
          </a:prstGeom>
          <a:noFill/>
          <a:ln w="38100">
            <a:solidFill>
              <a:schemeClr val="tx1"/>
            </a:solidFill>
            <a:round/>
            <a:headEnd/>
            <a:tailEnd type="triangle" w="med" len="med"/>
          </a:ln>
        </p:spPr>
        <p:txBody>
          <a:bodyPr/>
          <a:lstStyle/>
          <a:p>
            <a:endParaRPr lang="ru-RU"/>
          </a:p>
        </p:txBody>
      </p:sp>
      <p:sp>
        <p:nvSpPr>
          <p:cNvPr id="159752" name="Line 8"/>
          <p:cNvSpPr>
            <a:spLocks noChangeShapeType="1"/>
          </p:cNvSpPr>
          <p:nvPr/>
        </p:nvSpPr>
        <p:spPr bwMode="auto">
          <a:xfrm>
            <a:off x="5003800" y="3213100"/>
            <a:ext cx="2376488" cy="576263"/>
          </a:xfrm>
          <a:prstGeom prst="line">
            <a:avLst/>
          </a:prstGeom>
          <a:noFill/>
          <a:ln w="38100">
            <a:solidFill>
              <a:schemeClr val="tx1"/>
            </a:solidFill>
            <a:round/>
            <a:headEnd/>
            <a:tailEnd type="triangle" w="med" len="med"/>
          </a:ln>
        </p:spPr>
        <p:txBody>
          <a:bodyPr/>
          <a:lstStyle/>
          <a:p>
            <a:endParaRPr lang="ru-RU"/>
          </a:p>
        </p:txBody>
      </p:sp>
      <p:sp>
        <p:nvSpPr>
          <p:cNvPr id="51209" name="Line 9"/>
          <p:cNvSpPr>
            <a:spLocks noChangeShapeType="1"/>
          </p:cNvSpPr>
          <p:nvPr/>
        </p:nvSpPr>
        <p:spPr bwMode="auto">
          <a:xfrm>
            <a:off x="2051050" y="4149725"/>
            <a:ext cx="0" cy="0"/>
          </a:xfrm>
          <a:prstGeom prst="line">
            <a:avLst/>
          </a:prstGeom>
          <a:noFill/>
          <a:ln w="9525">
            <a:solidFill>
              <a:schemeClr val="tx1"/>
            </a:solidFill>
            <a:round/>
            <a:headEnd/>
            <a:tailEnd type="triangle" w="med" len="med"/>
          </a:ln>
        </p:spPr>
        <p:txBody>
          <a:bodyPr/>
          <a:lstStyle/>
          <a:p>
            <a:endParaRPr lang="ru-RU"/>
          </a:p>
        </p:txBody>
      </p:sp>
      <p:sp>
        <p:nvSpPr>
          <p:cNvPr id="159754" name="Line 10"/>
          <p:cNvSpPr>
            <a:spLocks noChangeShapeType="1"/>
          </p:cNvSpPr>
          <p:nvPr/>
        </p:nvSpPr>
        <p:spPr bwMode="auto">
          <a:xfrm>
            <a:off x="1692275" y="4437063"/>
            <a:ext cx="0" cy="576262"/>
          </a:xfrm>
          <a:prstGeom prst="line">
            <a:avLst/>
          </a:prstGeom>
          <a:noFill/>
          <a:ln w="28575">
            <a:solidFill>
              <a:schemeClr val="tx1"/>
            </a:solidFill>
            <a:round/>
            <a:headEnd/>
            <a:tailEnd type="triangle" w="med" len="med"/>
          </a:ln>
        </p:spPr>
        <p:txBody>
          <a:bodyPr/>
          <a:lstStyle/>
          <a:p>
            <a:endParaRPr lang="ru-RU"/>
          </a:p>
        </p:txBody>
      </p:sp>
      <p:sp>
        <p:nvSpPr>
          <p:cNvPr id="159755" name="Line 11"/>
          <p:cNvSpPr>
            <a:spLocks noChangeShapeType="1"/>
          </p:cNvSpPr>
          <p:nvPr/>
        </p:nvSpPr>
        <p:spPr bwMode="auto">
          <a:xfrm>
            <a:off x="3708400" y="4437063"/>
            <a:ext cx="0" cy="647700"/>
          </a:xfrm>
          <a:prstGeom prst="line">
            <a:avLst/>
          </a:prstGeom>
          <a:noFill/>
          <a:ln w="28575">
            <a:solidFill>
              <a:schemeClr val="tx1"/>
            </a:solidFill>
            <a:round/>
            <a:headEnd/>
            <a:tailEnd type="triangle" w="med" len="med"/>
          </a:ln>
        </p:spPr>
        <p:txBody>
          <a:bodyPr/>
          <a:lstStyle/>
          <a:p>
            <a:endParaRPr lang="ru-RU"/>
          </a:p>
        </p:txBody>
      </p:sp>
      <p:sp>
        <p:nvSpPr>
          <p:cNvPr id="159756" name="Line 12"/>
          <p:cNvSpPr>
            <a:spLocks noChangeShapeType="1"/>
          </p:cNvSpPr>
          <p:nvPr/>
        </p:nvSpPr>
        <p:spPr bwMode="auto">
          <a:xfrm>
            <a:off x="5435600" y="4365625"/>
            <a:ext cx="0" cy="719138"/>
          </a:xfrm>
          <a:prstGeom prst="line">
            <a:avLst/>
          </a:prstGeom>
          <a:noFill/>
          <a:ln w="28575">
            <a:solidFill>
              <a:schemeClr val="tx1"/>
            </a:solidFill>
            <a:round/>
            <a:headEnd/>
            <a:tailEnd type="triangle" w="med" len="med"/>
          </a:ln>
        </p:spPr>
        <p:txBody>
          <a:bodyPr/>
          <a:lstStyle/>
          <a:p>
            <a:endParaRPr lang="ru-RU"/>
          </a:p>
        </p:txBody>
      </p:sp>
      <p:sp>
        <p:nvSpPr>
          <p:cNvPr id="159757" name="Line 13"/>
          <p:cNvSpPr>
            <a:spLocks noChangeShapeType="1"/>
          </p:cNvSpPr>
          <p:nvPr/>
        </p:nvSpPr>
        <p:spPr bwMode="auto">
          <a:xfrm>
            <a:off x="7451725" y="4437063"/>
            <a:ext cx="0" cy="647700"/>
          </a:xfrm>
          <a:prstGeom prst="line">
            <a:avLst/>
          </a:prstGeom>
          <a:noFill/>
          <a:ln w="28575">
            <a:solidFill>
              <a:schemeClr val="tx1"/>
            </a:solidFill>
            <a:round/>
            <a:headEnd/>
            <a:tailEnd type="triangle" w="med" len="med"/>
          </a:ln>
        </p:spPr>
        <p:txBody>
          <a:bodyP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anim calcmode="lin" valueType="num">
                                      <p:cBhvr additive="base">
                                        <p:cTn id="7" dur="500" fill="hold"/>
                                        <p:tgtEl>
                                          <p:spTgt spid="1597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97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9748"/>
                                        </p:tgtEl>
                                        <p:attrNameLst>
                                          <p:attrName>style.visibility</p:attrName>
                                        </p:attrNameLst>
                                      </p:cBhvr>
                                      <p:to>
                                        <p:strVal val="visible"/>
                                      </p:to>
                                    </p:set>
                                    <p:anim calcmode="lin" valueType="num">
                                      <p:cBhvr additive="base">
                                        <p:cTn id="13" dur="500" fill="hold"/>
                                        <p:tgtEl>
                                          <p:spTgt spid="159748"/>
                                        </p:tgtEl>
                                        <p:attrNameLst>
                                          <p:attrName>ppt_x</p:attrName>
                                        </p:attrNameLst>
                                      </p:cBhvr>
                                      <p:tavLst>
                                        <p:tav tm="0">
                                          <p:val>
                                            <p:strVal val="#ppt_x"/>
                                          </p:val>
                                        </p:tav>
                                        <p:tav tm="100000">
                                          <p:val>
                                            <p:strVal val="#ppt_x"/>
                                          </p:val>
                                        </p:tav>
                                      </p:tavLst>
                                    </p:anim>
                                    <p:anim calcmode="lin" valueType="num">
                                      <p:cBhvr additive="base">
                                        <p:cTn id="14" dur="500" fill="hold"/>
                                        <p:tgtEl>
                                          <p:spTgt spid="15974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9747">
                                            <p:txEl>
                                              <p:pRg st="2" end="2"/>
                                            </p:txEl>
                                          </p:spTgt>
                                        </p:tgtEl>
                                        <p:attrNameLst>
                                          <p:attrName>style.visibility</p:attrName>
                                        </p:attrNameLst>
                                      </p:cBhvr>
                                      <p:to>
                                        <p:strVal val="visible"/>
                                      </p:to>
                                    </p:set>
                                    <p:anim calcmode="lin" valueType="num">
                                      <p:cBhvr additive="base">
                                        <p:cTn id="19" dur="500" fill="hold"/>
                                        <p:tgtEl>
                                          <p:spTgt spid="1597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97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9749"/>
                                        </p:tgtEl>
                                        <p:attrNameLst>
                                          <p:attrName>style.visibility</p:attrName>
                                        </p:attrNameLst>
                                      </p:cBhvr>
                                      <p:to>
                                        <p:strVal val="visible"/>
                                      </p:to>
                                    </p:set>
                                    <p:anim calcmode="lin" valueType="num">
                                      <p:cBhvr additive="base">
                                        <p:cTn id="25" dur="500" fill="hold"/>
                                        <p:tgtEl>
                                          <p:spTgt spid="159749"/>
                                        </p:tgtEl>
                                        <p:attrNameLst>
                                          <p:attrName>ppt_x</p:attrName>
                                        </p:attrNameLst>
                                      </p:cBhvr>
                                      <p:tavLst>
                                        <p:tav tm="0">
                                          <p:val>
                                            <p:strVal val="#ppt_x"/>
                                          </p:val>
                                        </p:tav>
                                        <p:tav tm="100000">
                                          <p:val>
                                            <p:strVal val="#ppt_x"/>
                                          </p:val>
                                        </p:tav>
                                      </p:tavLst>
                                    </p:anim>
                                    <p:anim calcmode="lin" valueType="num">
                                      <p:cBhvr additive="base">
                                        <p:cTn id="26" dur="500" fill="hold"/>
                                        <p:tgtEl>
                                          <p:spTgt spid="15974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9750"/>
                                        </p:tgtEl>
                                        <p:attrNameLst>
                                          <p:attrName>style.visibility</p:attrName>
                                        </p:attrNameLst>
                                      </p:cBhvr>
                                      <p:to>
                                        <p:strVal val="visible"/>
                                      </p:to>
                                    </p:set>
                                    <p:anim calcmode="lin" valueType="num">
                                      <p:cBhvr additive="base">
                                        <p:cTn id="31" dur="500" fill="hold"/>
                                        <p:tgtEl>
                                          <p:spTgt spid="159750"/>
                                        </p:tgtEl>
                                        <p:attrNameLst>
                                          <p:attrName>ppt_x</p:attrName>
                                        </p:attrNameLst>
                                      </p:cBhvr>
                                      <p:tavLst>
                                        <p:tav tm="0">
                                          <p:val>
                                            <p:strVal val="#ppt_x"/>
                                          </p:val>
                                        </p:tav>
                                        <p:tav tm="100000">
                                          <p:val>
                                            <p:strVal val="#ppt_x"/>
                                          </p:val>
                                        </p:tav>
                                      </p:tavLst>
                                    </p:anim>
                                    <p:anim calcmode="lin" valueType="num">
                                      <p:cBhvr additive="base">
                                        <p:cTn id="32" dur="500" fill="hold"/>
                                        <p:tgtEl>
                                          <p:spTgt spid="15975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9751"/>
                                        </p:tgtEl>
                                        <p:attrNameLst>
                                          <p:attrName>style.visibility</p:attrName>
                                        </p:attrNameLst>
                                      </p:cBhvr>
                                      <p:to>
                                        <p:strVal val="visible"/>
                                      </p:to>
                                    </p:set>
                                    <p:anim calcmode="lin" valueType="num">
                                      <p:cBhvr additive="base">
                                        <p:cTn id="37" dur="500" fill="hold"/>
                                        <p:tgtEl>
                                          <p:spTgt spid="159751"/>
                                        </p:tgtEl>
                                        <p:attrNameLst>
                                          <p:attrName>ppt_x</p:attrName>
                                        </p:attrNameLst>
                                      </p:cBhvr>
                                      <p:tavLst>
                                        <p:tav tm="0">
                                          <p:val>
                                            <p:strVal val="#ppt_x"/>
                                          </p:val>
                                        </p:tav>
                                        <p:tav tm="100000">
                                          <p:val>
                                            <p:strVal val="#ppt_x"/>
                                          </p:val>
                                        </p:tav>
                                      </p:tavLst>
                                    </p:anim>
                                    <p:anim calcmode="lin" valueType="num">
                                      <p:cBhvr additive="base">
                                        <p:cTn id="38" dur="500" fill="hold"/>
                                        <p:tgtEl>
                                          <p:spTgt spid="15975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9752"/>
                                        </p:tgtEl>
                                        <p:attrNameLst>
                                          <p:attrName>style.visibility</p:attrName>
                                        </p:attrNameLst>
                                      </p:cBhvr>
                                      <p:to>
                                        <p:strVal val="visible"/>
                                      </p:to>
                                    </p:set>
                                    <p:anim calcmode="lin" valueType="num">
                                      <p:cBhvr additive="base">
                                        <p:cTn id="43" dur="500" fill="hold"/>
                                        <p:tgtEl>
                                          <p:spTgt spid="159752"/>
                                        </p:tgtEl>
                                        <p:attrNameLst>
                                          <p:attrName>ppt_x</p:attrName>
                                        </p:attrNameLst>
                                      </p:cBhvr>
                                      <p:tavLst>
                                        <p:tav tm="0">
                                          <p:val>
                                            <p:strVal val="#ppt_x"/>
                                          </p:val>
                                        </p:tav>
                                        <p:tav tm="100000">
                                          <p:val>
                                            <p:strVal val="#ppt_x"/>
                                          </p:val>
                                        </p:tav>
                                      </p:tavLst>
                                    </p:anim>
                                    <p:anim calcmode="lin" valueType="num">
                                      <p:cBhvr additive="base">
                                        <p:cTn id="44" dur="500" fill="hold"/>
                                        <p:tgtEl>
                                          <p:spTgt spid="15975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59747">
                                            <p:txEl>
                                              <p:pRg st="4" end="4"/>
                                            </p:txEl>
                                          </p:spTgt>
                                        </p:tgtEl>
                                        <p:attrNameLst>
                                          <p:attrName>style.visibility</p:attrName>
                                        </p:attrNameLst>
                                      </p:cBhvr>
                                      <p:to>
                                        <p:strVal val="visible"/>
                                      </p:to>
                                    </p:set>
                                    <p:anim calcmode="lin" valueType="num">
                                      <p:cBhvr additive="base">
                                        <p:cTn id="49" dur="500" fill="hold"/>
                                        <p:tgtEl>
                                          <p:spTgt spid="159747">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597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 presetClass="entr" presetSubtype="10" fill="hold" grpId="0" nodeType="clickEffect">
                                  <p:stCondLst>
                                    <p:cond delay="0"/>
                                  </p:stCondLst>
                                  <p:childTnLst>
                                    <p:set>
                                      <p:cBhvr>
                                        <p:cTn id="54" dur="1" fill="hold">
                                          <p:stCondLst>
                                            <p:cond delay="0"/>
                                          </p:stCondLst>
                                        </p:cTn>
                                        <p:tgtEl>
                                          <p:spTgt spid="159754"/>
                                        </p:tgtEl>
                                        <p:attrNameLst>
                                          <p:attrName>style.visibility</p:attrName>
                                        </p:attrNameLst>
                                      </p:cBhvr>
                                      <p:to>
                                        <p:strVal val="visible"/>
                                      </p:to>
                                    </p:set>
                                    <p:animEffect transition="in" filter="checkerboard(across)">
                                      <p:cBhvr>
                                        <p:cTn id="55" dur="500"/>
                                        <p:tgtEl>
                                          <p:spTgt spid="159754"/>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59755"/>
                                        </p:tgtEl>
                                        <p:attrNameLst>
                                          <p:attrName>style.visibility</p:attrName>
                                        </p:attrNameLst>
                                      </p:cBhvr>
                                      <p:to>
                                        <p:strVal val="visible"/>
                                      </p:to>
                                    </p:set>
                                    <p:anim calcmode="lin" valueType="num">
                                      <p:cBhvr additive="base">
                                        <p:cTn id="60" dur="500" fill="hold"/>
                                        <p:tgtEl>
                                          <p:spTgt spid="159755"/>
                                        </p:tgtEl>
                                        <p:attrNameLst>
                                          <p:attrName>ppt_x</p:attrName>
                                        </p:attrNameLst>
                                      </p:cBhvr>
                                      <p:tavLst>
                                        <p:tav tm="0">
                                          <p:val>
                                            <p:strVal val="#ppt_x"/>
                                          </p:val>
                                        </p:tav>
                                        <p:tav tm="100000">
                                          <p:val>
                                            <p:strVal val="#ppt_x"/>
                                          </p:val>
                                        </p:tav>
                                      </p:tavLst>
                                    </p:anim>
                                    <p:anim calcmode="lin" valueType="num">
                                      <p:cBhvr additive="base">
                                        <p:cTn id="61" dur="500" fill="hold"/>
                                        <p:tgtEl>
                                          <p:spTgt spid="159755"/>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8" presetClass="entr" presetSubtype="16" fill="hold" grpId="0" nodeType="clickEffect">
                                  <p:stCondLst>
                                    <p:cond delay="0"/>
                                  </p:stCondLst>
                                  <p:childTnLst>
                                    <p:set>
                                      <p:cBhvr>
                                        <p:cTn id="65" dur="1" fill="hold">
                                          <p:stCondLst>
                                            <p:cond delay="0"/>
                                          </p:stCondLst>
                                        </p:cTn>
                                        <p:tgtEl>
                                          <p:spTgt spid="159756"/>
                                        </p:tgtEl>
                                        <p:attrNameLst>
                                          <p:attrName>style.visibility</p:attrName>
                                        </p:attrNameLst>
                                      </p:cBhvr>
                                      <p:to>
                                        <p:strVal val="visible"/>
                                      </p:to>
                                    </p:set>
                                    <p:animEffect transition="in" filter="diamond(in)">
                                      <p:cBhvr>
                                        <p:cTn id="66" dur="2000"/>
                                        <p:tgtEl>
                                          <p:spTgt spid="159756"/>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159757"/>
                                        </p:tgtEl>
                                        <p:attrNameLst>
                                          <p:attrName>style.visibility</p:attrName>
                                        </p:attrNameLst>
                                      </p:cBhvr>
                                      <p:to>
                                        <p:strVal val="visible"/>
                                      </p:to>
                                    </p:set>
                                    <p:animEffect transition="in" filter="blinds(horizontal)">
                                      <p:cBhvr>
                                        <p:cTn id="71" dur="500"/>
                                        <p:tgtEl>
                                          <p:spTgt spid="159757"/>
                                        </p:tgtEl>
                                      </p:cBhvr>
                                    </p:animEffect>
                                  </p:childTnLst>
                                </p:cTn>
                              </p:par>
                            </p:childTnLst>
                          </p:cTn>
                        </p:par>
                      </p:childTnLst>
                    </p:cTn>
                  </p:par>
                  <p:par>
                    <p:cTn id="72" fill="hold">
                      <p:stCondLst>
                        <p:cond delay="indefinite"/>
                      </p:stCondLst>
                      <p:childTnLst>
                        <p:par>
                          <p:cTn id="73" fill="hold">
                            <p:stCondLst>
                              <p:cond delay="0"/>
                            </p:stCondLst>
                            <p:childTnLst>
                              <p:par>
                                <p:cTn id="74" presetID="4" presetClass="entr" presetSubtype="16" fill="hold" nodeType="clickEffect">
                                  <p:stCondLst>
                                    <p:cond delay="0"/>
                                  </p:stCondLst>
                                  <p:childTnLst>
                                    <p:set>
                                      <p:cBhvr>
                                        <p:cTn id="75" dur="1" fill="hold">
                                          <p:stCondLst>
                                            <p:cond delay="0"/>
                                          </p:stCondLst>
                                        </p:cTn>
                                        <p:tgtEl>
                                          <p:spTgt spid="159747">
                                            <p:txEl>
                                              <p:pRg st="7" end="7"/>
                                            </p:txEl>
                                          </p:spTgt>
                                        </p:tgtEl>
                                        <p:attrNameLst>
                                          <p:attrName>style.visibility</p:attrName>
                                        </p:attrNameLst>
                                      </p:cBhvr>
                                      <p:to>
                                        <p:strVal val="visible"/>
                                      </p:to>
                                    </p:set>
                                    <p:animEffect transition="in" filter="box(in)">
                                      <p:cBhvr>
                                        <p:cTn id="76" dur="500"/>
                                        <p:tgtEl>
                                          <p:spTgt spid="1597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8" grpId="0" animBg="1"/>
      <p:bldP spid="159749" grpId="0" animBg="1"/>
      <p:bldP spid="159750" grpId="0" animBg="1"/>
      <p:bldP spid="159751" grpId="0" animBg="1"/>
      <p:bldP spid="159752" grpId="0" animBg="1"/>
      <p:bldP spid="159754" grpId="0" animBg="1"/>
      <p:bldP spid="159755" grpId="0" animBg="1"/>
      <p:bldP spid="159756" grpId="0" animBg="1"/>
      <p:bldP spid="15975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74638"/>
            <a:ext cx="8291513" cy="1425575"/>
          </a:xfrm>
        </p:spPr>
        <p:txBody>
          <a:bodyPr>
            <a:normAutofit/>
          </a:bodyPr>
          <a:lstStyle/>
          <a:p>
            <a:pPr eaLnBrk="1" hangingPunct="1"/>
            <a:r>
              <a:rPr lang="en-US" altLang="zh-CN" b="1" smtClean="0">
                <a:solidFill>
                  <a:srgbClr val="00CCFF"/>
                </a:solidFill>
                <a:effectLst/>
              </a:rPr>
              <a:t>Macrolinguistics</a:t>
            </a:r>
            <a:br>
              <a:rPr lang="en-US" altLang="zh-CN" b="1" smtClean="0">
                <a:solidFill>
                  <a:srgbClr val="00CCFF"/>
                </a:solidFill>
                <a:effectLst/>
              </a:rPr>
            </a:br>
            <a:r>
              <a:rPr lang="zh-CN" altLang="en-US" b="1" smtClean="0">
                <a:solidFill>
                  <a:srgbClr val="FFFF00"/>
                </a:solidFill>
                <a:effectLst/>
              </a:rPr>
              <a:t>（</a:t>
            </a:r>
            <a:r>
              <a:rPr lang="en-US" altLang="zh-CN" b="1" smtClean="0">
                <a:solidFill>
                  <a:srgbClr val="FFFF00"/>
                </a:solidFill>
                <a:effectLst/>
              </a:rPr>
              <a:t>Peripheral branches </a:t>
            </a:r>
            <a:r>
              <a:rPr lang="zh-CN" altLang="en-US" b="1" smtClean="0">
                <a:solidFill>
                  <a:srgbClr val="FFFF00"/>
                </a:solidFill>
                <a:effectLst/>
              </a:rPr>
              <a:t>）</a:t>
            </a:r>
          </a:p>
        </p:txBody>
      </p:sp>
      <p:sp>
        <p:nvSpPr>
          <p:cNvPr id="52227" name="Rectangle 3"/>
          <p:cNvSpPr>
            <a:spLocks noGrp="1" noChangeArrowheads="1"/>
          </p:cNvSpPr>
          <p:nvPr>
            <p:ph idx="1"/>
          </p:nvPr>
        </p:nvSpPr>
        <p:spPr>
          <a:xfrm>
            <a:off x="395288" y="1773238"/>
            <a:ext cx="7596187" cy="4495800"/>
          </a:xfrm>
        </p:spPr>
        <p:txBody>
          <a:bodyPr/>
          <a:lstStyle/>
          <a:p>
            <a:pPr eaLnBrk="1" hangingPunct="1">
              <a:lnSpc>
                <a:spcPct val="90000"/>
              </a:lnSpc>
            </a:pPr>
            <a:r>
              <a:rPr lang="en-US" altLang="zh-CN" b="1" smtClean="0">
                <a:effectLst/>
                <a:latin typeface="Times New Roman" pitchFamily="18" charset="0"/>
              </a:rPr>
              <a:t>Psycholinguistics: </a:t>
            </a:r>
          </a:p>
          <a:p>
            <a:pPr eaLnBrk="1" hangingPunct="1">
              <a:lnSpc>
                <a:spcPct val="90000"/>
              </a:lnSpc>
              <a:buFont typeface="Wingdings" pitchFamily="2" charset="2"/>
              <a:buNone/>
            </a:pPr>
            <a:r>
              <a:rPr lang="en-US" altLang="zh-CN" b="1" smtClean="0">
                <a:effectLst/>
                <a:latin typeface="Times New Roman" pitchFamily="18" charset="0"/>
              </a:rPr>
              <a:t>                   Language + psychology</a:t>
            </a:r>
          </a:p>
          <a:p>
            <a:pPr eaLnBrk="1" hangingPunct="1">
              <a:lnSpc>
                <a:spcPct val="90000"/>
              </a:lnSpc>
            </a:pPr>
            <a:r>
              <a:rPr lang="en-US" altLang="zh-CN" b="1" smtClean="0">
                <a:effectLst/>
                <a:latin typeface="Times New Roman" pitchFamily="18" charset="0"/>
              </a:rPr>
              <a:t>Sociolinguistics: </a:t>
            </a:r>
          </a:p>
          <a:p>
            <a:pPr eaLnBrk="1" hangingPunct="1">
              <a:lnSpc>
                <a:spcPct val="90000"/>
              </a:lnSpc>
              <a:buFont typeface="Wingdings" pitchFamily="2" charset="2"/>
              <a:buNone/>
            </a:pPr>
            <a:r>
              <a:rPr lang="en-US" altLang="zh-CN" b="1" smtClean="0">
                <a:effectLst/>
                <a:latin typeface="Times New Roman" pitchFamily="18" charset="0"/>
              </a:rPr>
              <a:t>                   Language + society</a:t>
            </a:r>
          </a:p>
          <a:p>
            <a:pPr eaLnBrk="1" hangingPunct="1">
              <a:lnSpc>
                <a:spcPct val="90000"/>
              </a:lnSpc>
            </a:pPr>
            <a:r>
              <a:rPr lang="en-US" altLang="zh-CN" b="1" smtClean="0">
                <a:effectLst/>
                <a:latin typeface="Times New Roman" pitchFamily="18" charset="0"/>
              </a:rPr>
              <a:t>Anthropological linguistics: </a:t>
            </a:r>
          </a:p>
          <a:p>
            <a:pPr eaLnBrk="1" hangingPunct="1">
              <a:lnSpc>
                <a:spcPct val="90000"/>
              </a:lnSpc>
              <a:buFont typeface="Wingdings" pitchFamily="2" charset="2"/>
              <a:buNone/>
            </a:pPr>
            <a:r>
              <a:rPr lang="en-US" altLang="zh-CN" b="1" smtClean="0">
                <a:effectLst/>
                <a:latin typeface="Times New Roman" pitchFamily="18" charset="0"/>
              </a:rPr>
              <a:t>                  Language + anthropology</a:t>
            </a:r>
          </a:p>
          <a:p>
            <a:pPr eaLnBrk="1" hangingPunct="1">
              <a:lnSpc>
                <a:spcPct val="90000"/>
              </a:lnSpc>
            </a:pPr>
            <a:r>
              <a:rPr lang="en-US" altLang="zh-CN" b="1" smtClean="0">
                <a:effectLst/>
                <a:latin typeface="Times New Roman" pitchFamily="18" charset="0"/>
              </a:rPr>
              <a:t>Computational linguistics: </a:t>
            </a:r>
          </a:p>
          <a:p>
            <a:pPr eaLnBrk="1" hangingPunct="1">
              <a:lnSpc>
                <a:spcPct val="90000"/>
              </a:lnSpc>
              <a:buFont typeface="Wingdings" pitchFamily="2" charset="2"/>
              <a:buNone/>
            </a:pPr>
            <a:r>
              <a:rPr lang="en-US" altLang="zh-CN" b="1" smtClean="0">
                <a:effectLst/>
                <a:latin typeface="Times New Roman" pitchFamily="18" charset="0"/>
              </a:rPr>
              <a:t>                  Language + computer</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0" y="260350"/>
            <a:ext cx="8229600" cy="1143000"/>
          </a:xfrm>
        </p:spPr>
        <p:txBody>
          <a:bodyPr/>
          <a:lstStyle/>
          <a:p>
            <a:pPr algn="l" eaLnBrk="1" hangingPunct="1">
              <a:defRPr/>
            </a:pPr>
            <a:r>
              <a:rPr lang="en-US" altLang="zh-CN" b="1" smtClean="0">
                <a:solidFill>
                  <a:srgbClr val="FFFF00"/>
                </a:solidFill>
              </a:rPr>
              <a:t>Microlinguistics</a:t>
            </a:r>
            <a:endParaRPr lang="zh-CN" altLang="en-US" b="1" smtClean="0">
              <a:solidFill>
                <a:srgbClr val="FFFF00"/>
              </a:solidFill>
            </a:endParaRPr>
          </a:p>
        </p:txBody>
      </p:sp>
      <p:sp>
        <p:nvSpPr>
          <p:cNvPr id="53251" name="Rectangle 3"/>
          <p:cNvSpPr>
            <a:spLocks noGrp="1" noChangeArrowheads="1"/>
          </p:cNvSpPr>
          <p:nvPr>
            <p:ph idx="1"/>
          </p:nvPr>
        </p:nvSpPr>
        <p:spPr>
          <a:xfrm>
            <a:off x="0" y="1628775"/>
            <a:ext cx="9144000" cy="4495800"/>
          </a:xfrm>
        </p:spPr>
        <p:txBody>
          <a:bodyPr/>
          <a:lstStyle/>
          <a:p>
            <a:pPr eaLnBrk="1" hangingPunct="1">
              <a:lnSpc>
                <a:spcPct val="90000"/>
              </a:lnSpc>
            </a:pPr>
            <a:r>
              <a:rPr lang="en-US" altLang="zh-CN" sz="2800" b="1" smtClean="0">
                <a:solidFill>
                  <a:srgbClr val="FF3300"/>
                </a:solidFill>
                <a:effectLst/>
                <a:latin typeface="Times New Roman" pitchFamily="18" charset="0"/>
              </a:rPr>
              <a:t>Phonetics</a:t>
            </a:r>
            <a:r>
              <a:rPr lang="en-US" altLang="zh-CN" sz="2800" b="1" smtClean="0">
                <a:effectLst/>
                <a:latin typeface="Times New Roman" pitchFamily="18" charset="0"/>
              </a:rPr>
              <a:t> is the scientific study of speech sounds. It studies how speech sounds are articulated, transmitted, and received.</a:t>
            </a:r>
          </a:p>
          <a:p>
            <a:pPr eaLnBrk="1" hangingPunct="1">
              <a:lnSpc>
                <a:spcPct val="90000"/>
              </a:lnSpc>
            </a:pPr>
            <a:r>
              <a:rPr lang="en-US" altLang="zh-CN" sz="2800" b="1" smtClean="0">
                <a:solidFill>
                  <a:srgbClr val="FF3300"/>
                </a:solidFill>
                <a:effectLst/>
                <a:latin typeface="Times New Roman" pitchFamily="18" charset="0"/>
              </a:rPr>
              <a:t>Phonology</a:t>
            </a:r>
            <a:r>
              <a:rPr lang="en-US" altLang="zh-CN" sz="2800" b="1" smtClean="0">
                <a:effectLst/>
                <a:latin typeface="Times New Roman" pitchFamily="18" charset="0"/>
              </a:rPr>
              <a:t> is the study of how speech sounds function in a language, it studies the ways speech sounds are organized. It can be seen as the functional phonetics of a particular language.</a:t>
            </a:r>
          </a:p>
          <a:p>
            <a:pPr eaLnBrk="1" hangingPunct="1">
              <a:lnSpc>
                <a:spcPct val="90000"/>
              </a:lnSpc>
            </a:pPr>
            <a:r>
              <a:rPr lang="en-US" altLang="zh-CN" sz="2800" b="1" smtClean="0">
                <a:solidFill>
                  <a:srgbClr val="FF3300"/>
                </a:solidFill>
                <a:effectLst/>
                <a:latin typeface="Times New Roman" pitchFamily="18" charset="0"/>
              </a:rPr>
              <a:t>Morphology</a:t>
            </a:r>
            <a:r>
              <a:rPr lang="en-US" altLang="zh-CN" sz="2800" b="1" smtClean="0">
                <a:effectLst/>
                <a:latin typeface="Times New Roman" pitchFamily="18" charset="0"/>
              </a:rPr>
              <a:t> is the study of the formation of words. It is a branch of linguistics which breaks words into morphemes. It can be considered as the grammar of words as syntax is the grammar of sentences.</a:t>
            </a:r>
          </a:p>
          <a:p>
            <a:pPr eaLnBrk="1" hangingPunct="1">
              <a:lnSpc>
                <a:spcPct val="90000"/>
              </a:lnSpc>
            </a:pPr>
            <a:endParaRPr lang="zh-CN" altLang="en-US" sz="2800" b="1" smtClean="0">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0" y="260350"/>
            <a:ext cx="8229600" cy="1143000"/>
          </a:xfrm>
        </p:spPr>
        <p:txBody>
          <a:bodyPr/>
          <a:lstStyle/>
          <a:p>
            <a:pPr algn="l" eaLnBrk="1" hangingPunct="1"/>
            <a:r>
              <a:rPr lang="en-US" altLang="zh-CN" b="1" smtClean="0">
                <a:solidFill>
                  <a:srgbClr val="FFFF00"/>
                </a:solidFill>
                <a:effectLst/>
              </a:rPr>
              <a:t>Microlinguistics</a:t>
            </a:r>
            <a:endParaRPr lang="zh-CN" altLang="en-US" b="1" smtClean="0">
              <a:solidFill>
                <a:srgbClr val="FFFF00"/>
              </a:solidFill>
              <a:effectLst/>
            </a:endParaRPr>
          </a:p>
        </p:txBody>
      </p:sp>
      <p:sp>
        <p:nvSpPr>
          <p:cNvPr id="54275" name="Rectangle 3"/>
          <p:cNvSpPr>
            <a:spLocks noGrp="1" noChangeArrowheads="1"/>
          </p:cNvSpPr>
          <p:nvPr>
            <p:ph idx="1"/>
          </p:nvPr>
        </p:nvSpPr>
        <p:spPr>
          <a:xfrm>
            <a:off x="0" y="1557338"/>
            <a:ext cx="8893175" cy="4495800"/>
          </a:xfrm>
        </p:spPr>
        <p:txBody>
          <a:bodyPr/>
          <a:lstStyle/>
          <a:p>
            <a:pPr eaLnBrk="1" hangingPunct="1">
              <a:lnSpc>
                <a:spcPct val="80000"/>
              </a:lnSpc>
            </a:pPr>
            <a:r>
              <a:rPr lang="en-US" altLang="zh-CN" sz="2800" b="1" smtClean="0">
                <a:solidFill>
                  <a:srgbClr val="FF3300"/>
                </a:solidFill>
                <a:effectLst/>
                <a:latin typeface="Times New Roman" pitchFamily="18" charset="0"/>
              </a:rPr>
              <a:t>Syntax</a:t>
            </a:r>
            <a:r>
              <a:rPr lang="en-US" altLang="zh-CN" sz="2800" b="1" smtClean="0">
                <a:effectLst/>
                <a:latin typeface="Times New Roman" pitchFamily="18" charset="0"/>
              </a:rPr>
              <a:t> deals with the combination of words into phrases, clauses and sentences. It is the grammar of sentence construction.</a:t>
            </a:r>
          </a:p>
          <a:p>
            <a:pPr eaLnBrk="1" hangingPunct="1">
              <a:lnSpc>
                <a:spcPct val="80000"/>
              </a:lnSpc>
            </a:pPr>
            <a:r>
              <a:rPr lang="en-US" altLang="zh-CN" sz="2800" b="1" smtClean="0">
                <a:solidFill>
                  <a:srgbClr val="FF3300"/>
                </a:solidFill>
                <a:effectLst/>
                <a:latin typeface="Times New Roman" pitchFamily="18" charset="0"/>
              </a:rPr>
              <a:t>Semantics</a:t>
            </a:r>
            <a:r>
              <a:rPr lang="en-US" altLang="zh-CN" sz="2800" b="1" smtClean="0">
                <a:effectLst/>
                <a:latin typeface="Times New Roman" pitchFamily="18" charset="0"/>
              </a:rPr>
              <a:t> is a branch of linguistics which is concerned with the study of meaning in all its formal aspects. Words have several types of meaning. </a:t>
            </a:r>
          </a:p>
          <a:p>
            <a:pPr eaLnBrk="1" hangingPunct="1">
              <a:lnSpc>
                <a:spcPct val="80000"/>
              </a:lnSpc>
            </a:pPr>
            <a:r>
              <a:rPr lang="en-US" altLang="zh-CN" sz="2800" b="1" smtClean="0">
                <a:solidFill>
                  <a:srgbClr val="FF3300"/>
                </a:solidFill>
                <a:effectLst/>
                <a:latin typeface="Times New Roman" pitchFamily="18" charset="0"/>
              </a:rPr>
              <a:t>Pragmatics</a:t>
            </a:r>
            <a:r>
              <a:rPr lang="en-US" altLang="zh-CN" sz="2800" b="1" smtClean="0">
                <a:effectLst/>
                <a:latin typeface="Times New Roman" pitchFamily="18" charset="0"/>
              </a:rPr>
              <a:t> can be defined as the study of language in use. It deals with how speakers use language in ways which cannot be predicted from linguistic knowledge alone, and how hearers arrive at the intended meaning of speakers. PRAGMATICS =MEANING-SEMANTICS.</a:t>
            </a:r>
            <a:endParaRPr lang="zh-CN" altLang="en-US" sz="2800" b="1" smtClean="0">
              <a:effectLst/>
              <a:latin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0" y="333375"/>
            <a:ext cx="8229600" cy="1143000"/>
          </a:xfrm>
        </p:spPr>
        <p:txBody>
          <a:bodyPr/>
          <a:lstStyle/>
          <a:p>
            <a:pPr algn="l" eaLnBrk="1" hangingPunct="1"/>
            <a:r>
              <a:rPr lang="en-US" altLang="zh-CN" b="1" smtClean="0">
                <a:solidFill>
                  <a:srgbClr val="FFFF00"/>
                </a:solidFill>
                <a:effectLst/>
              </a:rPr>
              <a:t>Macrolinguistics</a:t>
            </a:r>
            <a:endParaRPr lang="zh-CN" altLang="en-US" b="1" smtClean="0">
              <a:solidFill>
                <a:srgbClr val="FFFF00"/>
              </a:solidFill>
              <a:effectLst/>
            </a:endParaRPr>
          </a:p>
        </p:txBody>
      </p:sp>
      <p:sp>
        <p:nvSpPr>
          <p:cNvPr id="122883" name="Rectangle 3"/>
          <p:cNvSpPr>
            <a:spLocks noGrp="1" noChangeArrowheads="1"/>
          </p:cNvSpPr>
          <p:nvPr>
            <p:ph idx="1"/>
          </p:nvPr>
        </p:nvSpPr>
        <p:spPr>
          <a:xfrm>
            <a:off x="250825" y="1412875"/>
            <a:ext cx="8569325" cy="4495800"/>
          </a:xfrm>
        </p:spPr>
        <p:txBody>
          <a:bodyPr/>
          <a:lstStyle/>
          <a:p>
            <a:pPr eaLnBrk="1" hangingPunct="1">
              <a:lnSpc>
                <a:spcPct val="80000"/>
              </a:lnSpc>
              <a:defRPr/>
            </a:pPr>
            <a:r>
              <a:rPr lang="en-US" altLang="zh-CN" sz="2800" b="1" smtClean="0">
                <a:solidFill>
                  <a:srgbClr val="FF3300"/>
                </a:solidFill>
                <a:effectLst/>
                <a:latin typeface="Times New Roman" pitchFamily="18" charset="0"/>
              </a:rPr>
              <a:t>Socilinguistics</a:t>
            </a:r>
            <a:r>
              <a:rPr lang="en-US" altLang="zh-CN" sz="2800" b="1" smtClean="0">
                <a:effectLst/>
                <a:latin typeface="Times New Roman" pitchFamily="18" charset="0"/>
              </a:rPr>
              <a:t> studies the relations between language and society: how social factors influence the structure and use of language.</a:t>
            </a:r>
          </a:p>
          <a:p>
            <a:pPr eaLnBrk="1" hangingPunct="1">
              <a:lnSpc>
                <a:spcPct val="80000"/>
              </a:lnSpc>
              <a:defRPr/>
            </a:pPr>
            <a:r>
              <a:rPr lang="en-US" altLang="zh-CN" sz="2800" b="1" smtClean="0">
                <a:solidFill>
                  <a:srgbClr val="FF3300"/>
                </a:solidFill>
                <a:effectLst/>
                <a:latin typeface="Times New Roman" pitchFamily="18" charset="0"/>
              </a:rPr>
              <a:t>Psycholinguistics</a:t>
            </a:r>
            <a:r>
              <a:rPr lang="en-US" altLang="zh-CN" sz="2800" b="1" smtClean="0">
                <a:effectLst/>
                <a:latin typeface="Times New Roman" pitchFamily="18" charset="0"/>
              </a:rPr>
              <a:t> is the study of language and mind: the mental structures and processes which are involved in the acquisition, comprehension and production of language.</a:t>
            </a:r>
          </a:p>
          <a:p>
            <a:pPr eaLnBrk="1" hangingPunct="1">
              <a:lnSpc>
                <a:spcPct val="80000"/>
              </a:lnSpc>
              <a:defRPr/>
            </a:pPr>
            <a:r>
              <a:rPr lang="en-US" altLang="zh-CN" sz="2800" b="1" smtClean="0">
                <a:solidFill>
                  <a:srgbClr val="FF3300"/>
                </a:solidFill>
                <a:effectLst/>
                <a:latin typeface="Times New Roman" pitchFamily="18" charset="0"/>
              </a:rPr>
              <a:t>Neurolingistics</a:t>
            </a:r>
            <a:r>
              <a:rPr lang="en-US" altLang="zh-CN" sz="2800" b="1" smtClean="0">
                <a:effectLst/>
                <a:latin typeface="Times New Roman" pitchFamily="18" charset="0"/>
              </a:rPr>
              <a:t> is the study of language processing and language representation in the brain. It typically studies the disturbances of language comprehension and production caused by the damage of certain areas of the brain.</a:t>
            </a:r>
            <a:endParaRPr lang="zh-CN" altLang="en-US" sz="2800" smtClean="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TotalTime>
  <Words>1381</Words>
  <Application>Microsoft Office PowerPoint</Application>
  <PresentationFormat>Экран (4:3)</PresentationFormat>
  <Paragraphs>106</Paragraphs>
  <Slides>22</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22</vt:i4>
      </vt:variant>
    </vt:vector>
  </HeadingPairs>
  <TitlesOfParts>
    <vt:vector size="24" baseType="lpstr">
      <vt:lpstr>Метро</vt:lpstr>
      <vt:lpstr>Microsoft PowerPoint 演示文稿</vt:lpstr>
      <vt:lpstr>Linguistics</vt:lpstr>
      <vt:lpstr>Linguistics has two main purposes</vt:lpstr>
      <vt:lpstr>About LINGUISTICS </vt:lpstr>
      <vt:lpstr>Scope of linguistics</vt:lpstr>
      <vt:lpstr>Core branches of Linguistics </vt:lpstr>
      <vt:lpstr>Macrolinguistics （Peripheral branches ）</vt:lpstr>
      <vt:lpstr>Microlinguistics</vt:lpstr>
      <vt:lpstr>Microlinguistics</vt:lpstr>
      <vt:lpstr>Macrolinguistics</vt:lpstr>
      <vt:lpstr>Macrolinguistics</vt:lpstr>
      <vt:lpstr>Слайд 11</vt:lpstr>
      <vt:lpstr> Important distinctions in linguistics </vt:lpstr>
      <vt:lpstr>Descriptive vs. prescriptive</vt:lpstr>
      <vt:lpstr>Descriptive vs. prescriptive</vt:lpstr>
      <vt:lpstr> Important distinctions in linguistics </vt:lpstr>
      <vt:lpstr>Слайд 16</vt:lpstr>
      <vt:lpstr> Important distinctions in linguistics </vt:lpstr>
      <vt:lpstr> Important distinctions in linguistics </vt:lpstr>
      <vt:lpstr>Слайд 19</vt:lpstr>
      <vt:lpstr>Important distinctions in linguistics</vt:lpstr>
      <vt:lpstr> Important distinctions in linguistics </vt:lpstr>
      <vt:lpstr>Important distinctions in linguistics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Linguistics</dc:title>
  <dc:creator>user</dc:creator>
  <cp:lastModifiedBy>user</cp:lastModifiedBy>
  <cp:revision>1</cp:revision>
  <dcterms:created xsi:type="dcterms:W3CDTF">2015-09-23T02:49:07Z</dcterms:created>
  <dcterms:modified xsi:type="dcterms:W3CDTF">2015-09-23T02:50:19Z</dcterms:modified>
</cp:coreProperties>
</file>